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40"/>
  </p:notesMasterIdLst>
  <p:handoutMasterIdLst>
    <p:handoutMasterId r:id="rId41"/>
  </p:handoutMasterIdLst>
  <p:sldIdLst>
    <p:sldId id="292" r:id="rId2"/>
    <p:sldId id="293" r:id="rId3"/>
    <p:sldId id="294" r:id="rId4"/>
    <p:sldId id="295" r:id="rId5"/>
    <p:sldId id="305" r:id="rId6"/>
    <p:sldId id="306" r:id="rId7"/>
    <p:sldId id="308" r:id="rId8"/>
    <p:sldId id="307" r:id="rId9"/>
    <p:sldId id="309" r:id="rId10"/>
    <p:sldId id="310" r:id="rId11"/>
    <p:sldId id="311" r:id="rId12"/>
    <p:sldId id="312" r:id="rId13"/>
    <p:sldId id="313" r:id="rId14"/>
    <p:sldId id="341" r:id="rId15"/>
    <p:sldId id="342" r:id="rId16"/>
    <p:sldId id="343" r:id="rId17"/>
    <p:sldId id="347" r:id="rId18"/>
    <p:sldId id="344" r:id="rId19"/>
    <p:sldId id="345" r:id="rId20"/>
    <p:sldId id="346" r:id="rId21"/>
    <p:sldId id="314" r:id="rId22"/>
    <p:sldId id="315" r:id="rId23"/>
    <p:sldId id="320" r:id="rId24"/>
    <p:sldId id="356" r:id="rId25"/>
    <p:sldId id="323" r:id="rId26"/>
    <p:sldId id="322" r:id="rId27"/>
    <p:sldId id="324" r:id="rId28"/>
    <p:sldId id="339" r:id="rId29"/>
    <p:sldId id="340" r:id="rId30"/>
    <p:sldId id="348" r:id="rId31"/>
    <p:sldId id="317" r:id="rId32"/>
    <p:sldId id="296" r:id="rId33"/>
    <p:sldId id="297" r:id="rId34"/>
    <p:sldId id="349" r:id="rId35"/>
    <p:sldId id="352" r:id="rId36"/>
    <p:sldId id="350" r:id="rId37"/>
    <p:sldId id="354" r:id="rId38"/>
    <p:sldId id="355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>
          <p15:clr>
            <a:srgbClr val="A4A3A4"/>
          </p15:clr>
        </p15:guide>
        <p15:guide id="2" pos="3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FF"/>
    <a:srgbClr val="FF3300"/>
    <a:srgbClr val="FF5050"/>
    <a:srgbClr val="33CC33"/>
    <a:srgbClr val="A0ADE4"/>
    <a:srgbClr val="C4CCEE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4" autoAdjust="0"/>
    <p:restoredTop sz="94660"/>
  </p:normalViewPr>
  <p:slideViewPr>
    <p:cSldViewPr>
      <p:cViewPr varScale="1">
        <p:scale>
          <a:sx n="103" d="100"/>
          <a:sy n="103" d="100"/>
        </p:scale>
        <p:origin x="802" y="82"/>
      </p:cViewPr>
      <p:guideLst>
        <p:guide orient="horz" pos="384"/>
        <p:guide pos="3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44106448406095E-2"/>
          <c:y val="1.5881194997684114E-2"/>
          <c:w val="0.92161734632845282"/>
          <c:h val="0.87451964644125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4.4'!$B$3</c:f>
              <c:strCache>
                <c:ptCount val="1"/>
                <c:pt idx="0">
                  <c:v>Active funds</c:v>
                </c:pt>
              </c:strCache>
            </c:strRef>
          </c:tx>
          <c:invertIfNegative val="0"/>
          <c:cat>
            <c:numRef>
              <c:f>'Figure 4.4'!$A$4:$A$46</c:f>
              <c:numCache>
                <c:formatCode>General</c:formatCode>
                <c:ptCount val="4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</c:numCache>
            </c:numRef>
          </c:cat>
          <c:val>
            <c:numRef>
              <c:f>'Figure 4.4'!$B$4:$B$46</c:f>
              <c:numCache>
                <c:formatCode>0.0000</c:formatCode>
                <c:ptCount val="43"/>
                <c:pt idx="0">
                  <c:v>0.18590000000000001</c:v>
                </c:pt>
                <c:pt idx="1">
                  <c:v>9.1600000000000001E-2</c:v>
                </c:pt>
                <c:pt idx="2">
                  <c:v>-0.24940000000000001</c:v>
                </c:pt>
                <c:pt idx="3">
                  <c:v>-0.25330000000000003</c:v>
                </c:pt>
                <c:pt idx="4">
                  <c:v>0.32319999999999999</c:v>
                </c:pt>
                <c:pt idx="5">
                  <c:v>0.24479999999999999</c:v>
                </c:pt>
                <c:pt idx="6">
                  <c:v>1.29E-2</c:v>
                </c:pt>
                <c:pt idx="7">
                  <c:v>0.11119999999999999</c:v>
                </c:pt>
                <c:pt idx="8">
                  <c:v>0.28689999999999999</c:v>
                </c:pt>
                <c:pt idx="9">
                  <c:v>0.33479999999999999</c:v>
                </c:pt>
                <c:pt idx="10">
                  <c:v>-1.3299999999999999E-2</c:v>
                </c:pt>
                <c:pt idx="11">
                  <c:v>0.25030000000000002</c:v>
                </c:pt>
                <c:pt idx="12">
                  <c:v>0.20230000000000001</c:v>
                </c:pt>
                <c:pt idx="13">
                  <c:v>-2.0899999999999998E-2</c:v>
                </c:pt>
                <c:pt idx="14">
                  <c:v>0.2717</c:v>
                </c:pt>
                <c:pt idx="15">
                  <c:v>0.13389999999999999</c:v>
                </c:pt>
                <c:pt idx="16">
                  <c:v>5.0000000000000001E-3</c:v>
                </c:pt>
                <c:pt idx="17">
                  <c:v>0.1444</c:v>
                </c:pt>
                <c:pt idx="18">
                  <c:v>0.2399</c:v>
                </c:pt>
                <c:pt idx="19">
                  <c:v>-6.2700000000000006E-2</c:v>
                </c:pt>
                <c:pt idx="20">
                  <c:v>0.35610000000000003</c:v>
                </c:pt>
                <c:pt idx="21">
                  <c:v>8.8900000000000007E-2</c:v>
                </c:pt>
                <c:pt idx="22">
                  <c:v>0.12509999999999999</c:v>
                </c:pt>
                <c:pt idx="23">
                  <c:v>-1.6799999999999999E-2</c:v>
                </c:pt>
                <c:pt idx="24">
                  <c:v>0.31080000000000002</c:v>
                </c:pt>
                <c:pt idx="25">
                  <c:v>0.1948</c:v>
                </c:pt>
                <c:pt idx="26">
                  <c:v>0.24360000000000001</c:v>
                </c:pt>
                <c:pt idx="27">
                  <c:v>0.1452</c:v>
                </c:pt>
                <c:pt idx="28">
                  <c:v>0.27110000000000001</c:v>
                </c:pt>
                <c:pt idx="29">
                  <c:v>-3.0000000000000001E-3</c:v>
                </c:pt>
                <c:pt idx="30">
                  <c:v>-9.1999999999999998E-2</c:v>
                </c:pt>
                <c:pt idx="31">
                  <c:v>-0.216</c:v>
                </c:pt>
                <c:pt idx="32">
                  <c:v>0.32900000000000001</c:v>
                </c:pt>
                <c:pt idx="33">
                  <c:v>0.121</c:v>
                </c:pt>
                <c:pt idx="34">
                  <c:v>6.6000000000000003E-2</c:v>
                </c:pt>
                <c:pt idx="35">
                  <c:v>0.126</c:v>
                </c:pt>
                <c:pt idx="36">
                  <c:v>6.2E-2</c:v>
                </c:pt>
                <c:pt idx="37">
                  <c:v>-0.375</c:v>
                </c:pt>
                <c:pt idx="38">
                  <c:v>0.29499999999999998</c:v>
                </c:pt>
                <c:pt idx="39">
                  <c:v>0.157</c:v>
                </c:pt>
                <c:pt idx="40">
                  <c:v>-1.8599999999999998E-2</c:v>
                </c:pt>
                <c:pt idx="41">
                  <c:v>0.15620000000000001</c:v>
                </c:pt>
                <c:pt idx="42">
                  <c:v>0.35010000000000002</c:v>
                </c:pt>
              </c:numCache>
            </c:numRef>
          </c:val>
        </c:ser>
        <c:ser>
          <c:idx val="1"/>
          <c:order val="1"/>
          <c:tx>
            <c:strRef>
              <c:f>'Figure 4.4'!$C$3</c:f>
              <c:strCache>
                <c:ptCount val="1"/>
                <c:pt idx="0">
                  <c:v>Wilshire 5000</c:v>
                </c:pt>
              </c:strCache>
            </c:strRef>
          </c:tx>
          <c:invertIfNegative val="0"/>
          <c:cat>
            <c:numRef>
              <c:f>'Figure 4.4'!$A$4:$A$46</c:f>
              <c:numCache>
                <c:formatCode>General</c:formatCode>
                <c:ptCount val="4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</c:numCache>
            </c:numRef>
          </c:cat>
          <c:val>
            <c:numRef>
              <c:f>'Figure 4.4'!$C$4:$C$46</c:f>
              <c:numCache>
                <c:formatCode>0.0000</c:formatCode>
                <c:ptCount val="43"/>
                <c:pt idx="0">
                  <c:v>0.17680000000000001</c:v>
                </c:pt>
                <c:pt idx="1">
                  <c:v>0.17979999999999999</c:v>
                </c:pt>
                <c:pt idx="2">
                  <c:v>-0.1852</c:v>
                </c:pt>
                <c:pt idx="3">
                  <c:v>-0.28389999999999999</c:v>
                </c:pt>
                <c:pt idx="4">
                  <c:v>0.38469999999999999</c:v>
                </c:pt>
                <c:pt idx="5">
                  <c:v>0.26590000000000003</c:v>
                </c:pt>
                <c:pt idx="6">
                  <c:v>-2.64E-2</c:v>
                </c:pt>
                <c:pt idx="7">
                  <c:v>9.2700000000000005E-2</c:v>
                </c:pt>
                <c:pt idx="8">
                  <c:v>0.25559999999999999</c:v>
                </c:pt>
                <c:pt idx="9">
                  <c:v>0.3367</c:v>
                </c:pt>
                <c:pt idx="10">
                  <c:v>-3.7499999999999999E-2</c:v>
                </c:pt>
                <c:pt idx="11">
                  <c:v>0.18709999999999999</c:v>
                </c:pt>
                <c:pt idx="12">
                  <c:v>0.23469999999999999</c:v>
                </c:pt>
                <c:pt idx="13">
                  <c:v>3.0499999999999999E-2</c:v>
                </c:pt>
                <c:pt idx="14">
                  <c:v>0.3256</c:v>
                </c:pt>
                <c:pt idx="15">
                  <c:v>0.161</c:v>
                </c:pt>
                <c:pt idx="16">
                  <c:v>2.2700000000000001E-2</c:v>
                </c:pt>
                <c:pt idx="17">
                  <c:v>0.1794</c:v>
                </c:pt>
                <c:pt idx="18">
                  <c:v>0.29170000000000001</c:v>
                </c:pt>
                <c:pt idx="19">
                  <c:v>-6.1800000000000001E-2</c:v>
                </c:pt>
                <c:pt idx="20">
                  <c:v>0.34200000000000003</c:v>
                </c:pt>
                <c:pt idx="21">
                  <c:v>0.104</c:v>
                </c:pt>
                <c:pt idx="22">
                  <c:v>0.106</c:v>
                </c:pt>
                <c:pt idx="23">
                  <c:v>-2E-3</c:v>
                </c:pt>
                <c:pt idx="24">
                  <c:v>0.35799999999999998</c:v>
                </c:pt>
                <c:pt idx="25">
                  <c:v>0.21210000000000001</c:v>
                </c:pt>
                <c:pt idx="26">
                  <c:v>0.31290000000000001</c:v>
                </c:pt>
                <c:pt idx="27">
                  <c:v>0.23430000000000001</c:v>
                </c:pt>
                <c:pt idx="28">
                  <c:v>0.2356</c:v>
                </c:pt>
                <c:pt idx="29">
                  <c:v>-0.1089</c:v>
                </c:pt>
                <c:pt idx="30">
                  <c:v>-0.10970000000000001</c:v>
                </c:pt>
                <c:pt idx="31">
                  <c:v>-0.20860000000000001</c:v>
                </c:pt>
                <c:pt idx="32">
                  <c:v>0.31640000000000001</c:v>
                </c:pt>
                <c:pt idx="33">
                  <c:v>0.12620000000000001</c:v>
                </c:pt>
                <c:pt idx="34">
                  <c:v>6.3799999999999996E-2</c:v>
                </c:pt>
                <c:pt idx="35">
                  <c:v>0.1588</c:v>
                </c:pt>
                <c:pt idx="36">
                  <c:v>5.62E-2</c:v>
                </c:pt>
                <c:pt idx="37">
                  <c:v>-0.37230000000000002</c:v>
                </c:pt>
                <c:pt idx="38">
                  <c:v>0.28299999999999997</c:v>
                </c:pt>
                <c:pt idx="39">
                  <c:v>0.1716</c:v>
                </c:pt>
                <c:pt idx="40">
                  <c:v>9.7999999999999997E-3</c:v>
                </c:pt>
                <c:pt idx="41">
                  <c:v>0.16120000000000001</c:v>
                </c:pt>
                <c:pt idx="42">
                  <c:v>0.3306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9454288"/>
        <c:axId val="289454680"/>
      </c:barChart>
      <c:catAx>
        <c:axId val="28945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289454680"/>
        <c:crosses val="autoZero"/>
        <c:auto val="1"/>
        <c:lblAlgn val="ctr"/>
        <c:lblOffset val="100"/>
        <c:tickLblSkip val="4"/>
        <c:noMultiLvlLbl val="0"/>
      </c:catAx>
      <c:valAx>
        <c:axId val="289454680"/>
        <c:scaling>
          <c:orientation val="minMax"/>
          <c:max val="0.4"/>
          <c:min val="-0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Rate of return (%)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89454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79561837065444"/>
          <c:y val="0.63601804884274571"/>
          <c:w val="0.26432720422667738"/>
          <c:h val="0.13604830072332819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04780975653905"/>
          <c:y val="5.9303877251799295E-2"/>
          <c:w val="0.81129679680274402"/>
          <c:h val="0.85651548158744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4.2'!$B$1</c:f>
              <c:strCache>
                <c:ptCount val="1"/>
                <c:pt idx="0">
                  <c:v>U.S. equity: broad index</c:v>
                </c:pt>
              </c:strCache>
            </c:strRef>
          </c:tx>
          <c:invertIfNegative val="0"/>
          <c:cat>
            <c:numRef>
              <c:f>'Figure 4.2'!$A$2:$A$17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'Figure 4.2'!$B$2:$B$17</c:f>
              <c:numCache>
                <c:formatCode>#,##0</c:formatCode>
                <c:ptCount val="16"/>
                <c:pt idx="0">
                  <c:v>14058</c:v>
                </c:pt>
                <c:pt idx="1">
                  <c:v>29374</c:v>
                </c:pt>
                <c:pt idx="2">
                  <c:v>60529</c:v>
                </c:pt>
                <c:pt idx="3">
                  <c:v>74752</c:v>
                </c:pt>
                <c:pt idx="4">
                  <c:v>86985</c:v>
                </c:pt>
                <c:pt idx="5">
                  <c:v>120430</c:v>
                </c:pt>
                <c:pt idx="6">
                  <c:v>163730</c:v>
                </c:pt>
                <c:pt idx="7">
                  <c:v>186832</c:v>
                </c:pt>
                <c:pt idx="8">
                  <c:v>232487</c:v>
                </c:pt>
                <c:pt idx="9">
                  <c:v>300930</c:v>
                </c:pt>
                <c:pt idx="10">
                  <c:v>266161</c:v>
                </c:pt>
                <c:pt idx="11">
                  <c:v>304044</c:v>
                </c:pt>
                <c:pt idx="12">
                  <c:v>372377</c:v>
                </c:pt>
                <c:pt idx="13">
                  <c:v>400696</c:v>
                </c:pt>
                <c:pt idx="14">
                  <c:v>510000</c:v>
                </c:pt>
                <c:pt idx="15">
                  <c:v>762000</c:v>
                </c:pt>
              </c:numCache>
            </c:numRef>
          </c:val>
        </c:ser>
        <c:ser>
          <c:idx val="1"/>
          <c:order val="1"/>
          <c:tx>
            <c:strRef>
              <c:f>'Figure 4.2'!$C$1</c:f>
              <c:strCache>
                <c:ptCount val="1"/>
                <c:pt idx="0">
                  <c:v>U.S. equity: sector </c:v>
                </c:pt>
              </c:strCache>
            </c:strRef>
          </c:tx>
          <c:invertIfNegative val="0"/>
          <c:cat>
            <c:numRef>
              <c:f>'Figure 4.2'!$A$2:$A$17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'Figure 4.2'!$C$2:$C$17</c:f>
              <c:numCache>
                <c:formatCode>#,##0</c:formatCode>
                <c:ptCount val="16"/>
                <c:pt idx="0">
                  <c:v>484</c:v>
                </c:pt>
                <c:pt idx="1">
                  <c:v>2507</c:v>
                </c:pt>
                <c:pt idx="2">
                  <c:v>3015</c:v>
                </c:pt>
                <c:pt idx="3">
                  <c:v>5224</c:v>
                </c:pt>
                <c:pt idx="4">
                  <c:v>5919</c:v>
                </c:pt>
                <c:pt idx="5">
                  <c:v>11901</c:v>
                </c:pt>
                <c:pt idx="6">
                  <c:v>20315</c:v>
                </c:pt>
                <c:pt idx="7">
                  <c:v>28975</c:v>
                </c:pt>
                <c:pt idx="8">
                  <c:v>43655</c:v>
                </c:pt>
                <c:pt idx="9">
                  <c:v>64117</c:v>
                </c:pt>
                <c:pt idx="10">
                  <c:v>58374</c:v>
                </c:pt>
                <c:pt idx="11">
                  <c:v>82073</c:v>
                </c:pt>
                <c:pt idx="12">
                  <c:v>103807</c:v>
                </c:pt>
                <c:pt idx="13">
                  <c:v>108548</c:v>
                </c:pt>
                <c:pt idx="14">
                  <c:v>135000</c:v>
                </c:pt>
                <c:pt idx="15">
                  <c:v>203000</c:v>
                </c:pt>
              </c:numCache>
            </c:numRef>
          </c:val>
        </c:ser>
        <c:ser>
          <c:idx val="2"/>
          <c:order val="2"/>
          <c:tx>
            <c:strRef>
              <c:f>'Figure 4.2'!$D$1</c:f>
              <c:strCache>
                <c:ptCount val="1"/>
                <c:pt idx="0">
                  <c:v>Global/int'l equity</c:v>
                </c:pt>
              </c:strCache>
            </c:strRef>
          </c:tx>
          <c:invertIfNegative val="0"/>
          <c:cat>
            <c:numRef>
              <c:f>'Figure 4.2'!$A$2:$A$17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'Figure 4.2'!$D$2:$D$17</c:f>
              <c:numCache>
                <c:formatCode>#,##0</c:formatCode>
                <c:ptCount val="16"/>
                <c:pt idx="0">
                  <c:v>1026</c:v>
                </c:pt>
                <c:pt idx="1">
                  <c:v>1992</c:v>
                </c:pt>
                <c:pt idx="2">
                  <c:v>2041</c:v>
                </c:pt>
                <c:pt idx="3">
                  <c:v>3016</c:v>
                </c:pt>
                <c:pt idx="4">
                  <c:v>5324</c:v>
                </c:pt>
                <c:pt idx="5">
                  <c:v>13984</c:v>
                </c:pt>
                <c:pt idx="6">
                  <c:v>33644</c:v>
                </c:pt>
                <c:pt idx="7">
                  <c:v>65210</c:v>
                </c:pt>
                <c:pt idx="8">
                  <c:v>111194</c:v>
                </c:pt>
                <c:pt idx="9">
                  <c:v>179702</c:v>
                </c:pt>
                <c:pt idx="10">
                  <c:v>113684</c:v>
                </c:pt>
                <c:pt idx="11">
                  <c:v>209315</c:v>
                </c:pt>
                <c:pt idx="12">
                  <c:v>276622</c:v>
                </c:pt>
                <c:pt idx="13">
                  <c:v>245114</c:v>
                </c:pt>
                <c:pt idx="14">
                  <c:v>328000</c:v>
                </c:pt>
                <c:pt idx="15">
                  <c:v>399000</c:v>
                </c:pt>
              </c:numCache>
            </c:numRef>
          </c:val>
        </c:ser>
        <c:ser>
          <c:idx val="3"/>
          <c:order val="3"/>
          <c:tx>
            <c:strRef>
              <c:f>'Figure 4.2'!$E$1</c:f>
              <c:strCache>
                <c:ptCount val="1"/>
                <c:pt idx="0">
                  <c:v>Commodities</c:v>
                </c:pt>
              </c:strCache>
            </c:strRef>
          </c:tx>
          <c:invertIfNegative val="0"/>
          <c:cat>
            <c:numRef>
              <c:f>'Figure 4.2'!$A$2:$A$17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'Figure 4.2'!$E$2:$E$17</c:f>
              <c:numCache>
                <c:formatCode>#,##0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1335</c:v>
                </c:pt>
                <c:pt idx="7">
                  <c:v>4798</c:v>
                </c:pt>
                <c:pt idx="8">
                  <c:v>14699</c:v>
                </c:pt>
                <c:pt idx="9">
                  <c:v>28906</c:v>
                </c:pt>
                <c:pt idx="10">
                  <c:v>35728</c:v>
                </c:pt>
                <c:pt idx="11">
                  <c:v>74508</c:v>
                </c:pt>
                <c:pt idx="12">
                  <c:v>101081</c:v>
                </c:pt>
                <c:pt idx="13">
                  <c:v>109176</c:v>
                </c:pt>
                <c:pt idx="14">
                  <c:v>120000</c:v>
                </c:pt>
                <c:pt idx="15">
                  <c:v>64000</c:v>
                </c:pt>
              </c:numCache>
            </c:numRef>
          </c:val>
        </c:ser>
        <c:ser>
          <c:idx val="4"/>
          <c:order val="4"/>
          <c:tx>
            <c:strRef>
              <c:f>'Figure 4.2'!$F$1</c:f>
              <c:strCache>
                <c:ptCount val="1"/>
                <c:pt idx="0">
                  <c:v>Bond</c:v>
                </c:pt>
              </c:strCache>
            </c:strRef>
          </c:tx>
          <c:invertIfNegative val="0"/>
          <c:cat>
            <c:numRef>
              <c:f>'Figure 4.2'!$A$2:$A$17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'Figure 4.2'!$F$2:$F$17</c:f>
              <c:numCache>
                <c:formatCode>#,##0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3915</c:v>
                </c:pt>
                <c:pt idx="5">
                  <c:v>4667</c:v>
                </c:pt>
                <c:pt idx="6">
                  <c:v>8516</c:v>
                </c:pt>
                <c:pt idx="7">
                  <c:v>15004</c:v>
                </c:pt>
                <c:pt idx="8">
                  <c:v>20514</c:v>
                </c:pt>
                <c:pt idx="9">
                  <c:v>34648</c:v>
                </c:pt>
                <c:pt idx="10">
                  <c:v>57209</c:v>
                </c:pt>
                <c:pt idx="11">
                  <c:v>107018</c:v>
                </c:pt>
                <c:pt idx="12">
                  <c:v>137781</c:v>
                </c:pt>
                <c:pt idx="13">
                  <c:v>184222</c:v>
                </c:pt>
                <c:pt idx="14">
                  <c:v>244000</c:v>
                </c:pt>
                <c:pt idx="15">
                  <c:v>247000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0229784"/>
        <c:axId val="300230176"/>
      </c:barChart>
      <c:catAx>
        <c:axId val="30022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0230176"/>
        <c:crosses val="autoZero"/>
        <c:auto val="1"/>
        <c:lblAlgn val="ctr"/>
        <c:lblOffset val="100"/>
        <c:noMultiLvlLbl val="0"/>
      </c:catAx>
      <c:valAx>
        <c:axId val="300230176"/>
        <c:scaling>
          <c:orientation val="minMax"/>
          <c:max val="180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ETF assets ($ million)</a:t>
                </a:r>
              </a:p>
            </c:rich>
          </c:tx>
          <c:layout>
            <c:manualLayout>
              <c:xMode val="edge"/>
              <c:yMode val="edge"/>
              <c:x val="1.3371535715612554E-2"/>
              <c:y val="0.3202989909944879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002297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ayout>
        <c:manualLayout>
          <c:xMode val="edge"/>
          <c:yMode val="edge"/>
          <c:x val="0.21076692460856186"/>
          <c:y val="0.15066257718921952"/>
          <c:w val="0.26005283283555075"/>
          <c:h val="0.32212938944288022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'Figure 4.3'!$B$1</c:f>
              <c:strCache>
                <c:ptCount val="1"/>
                <c:pt idx="0">
                  <c:v>Investment company assets under management, 2013 ($ billion)</c:v>
                </c:pt>
              </c:strCache>
            </c:strRef>
          </c:tx>
          <c:dLbls>
            <c:dLbl>
              <c:idx val="0"/>
              <c:layout>
                <c:manualLayout>
                  <c:x val="-7.0147394325986448E-2"/>
                  <c:y val="-0.261817496761748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'Figure 4.3'!$A$2:$A$5</c:f>
              <c:strCache>
                <c:ptCount val="4"/>
                <c:pt idx="0">
                  <c:v>Mutual funds</c:v>
                </c:pt>
                <c:pt idx="1">
                  <c:v>Exchange-traded funds</c:v>
                </c:pt>
                <c:pt idx="2">
                  <c:v>Closed-end funds</c:v>
                </c:pt>
                <c:pt idx="3">
                  <c:v>Unit investment trusts</c:v>
                </c:pt>
              </c:strCache>
            </c:strRef>
          </c:cat>
          <c:val>
            <c:numRef>
              <c:f>'Figure 4.3'!$B$2:$B$5</c:f>
              <c:numCache>
                <c:formatCode>#,##0</c:formatCode>
                <c:ptCount val="4"/>
                <c:pt idx="0">
                  <c:v>15018</c:v>
                </c:pt>
                <c:pt idx="1">
                  <c:v>1675</c:v>
                </c:pt>
                <c:pt idx="2">
                  <c:v>279</c:v>
                </c:pt>
                <c:pt idx="3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ayout>
        <c:manualLayout>
          <c:xMode val="edge"/>
          <c:yMode val="edge"/>
          <c:x val="0.67546122875417269"/>
          <c:y val="0.10063981756378813"/>
          <c:w val="0.30673941849501823"/>
          <c:h val="0.47631599328772428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fld id="{163A8E9A-08D9-44E9-BFF1-3D47A4C5F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29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B1A875A-CDE7-4B90-B368-D1F9D3753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312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AF88B0-5AAE-4352-8E18-281FBBC9D20B}" type="slidenum">
              <a:rPr lang="en-US" altLang="en-US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18543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074"/>
          <p:cNvSpPr>
            <a:spLocks noGrp="1" noChangeArrowheads="1"/>
          </p:cNvSpPr>
          <p:nvPr>
            <p:ph type="ctrTitle"/>
          </p:nvPr>
        </p:nvSpPr>
        <p:spPr>
          <a:xfrm>
            <a:off x="9906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891" name="Rectangle 307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2743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3080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5" name="Rectangle 308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8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48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FDBEFDDE-CC1A-4B1E-BFD1-010C9169E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55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4F793-C613-479F-BC17-0CA9B4C1B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62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E585C-71C1-4F7E-B17A-36484353C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245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754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524000"/>
            <a:ext cx="381000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24000"/>
            <a:ext cx="381000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DC5E2-36D0-4587-9A73-D7642C291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0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AA197-EDBC-4B66-997B-3B1804D55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37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F81C6-0143-4129-ACF0-5863D50F8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63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524000"/>
            <a:ext cx="38100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24000"/>
            <a:ext cx="38100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81C50-2FC8-4EAC-954D-3196E6A9C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16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7F1B0-8392-411C-A60C-E873DE686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84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6883B-DAE8-49D6-8EEC-B837AC17A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35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926ED-F59E-4016-957B-A9C8327799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36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098DA-5180-45BC-81C2-3F41D8953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22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563DF-46F9-4CC5-8706-A832E7565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30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524000"/>
            <a:ext cx="77724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Investments 6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324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22B90F56-5ED5-42CF-92DB-AF51A99BB4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q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q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q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q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q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q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fconnect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yahoo.com/" TargetMode="External"/><Relationship Id="rId2" Type="http://schemas.openxmlformats.org/officeDocument/2006/relationships/hyperlink" Target="http://www.morningsta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dgeindex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drs.com/product/fund.seam?ticker=SPY" TargetMode="External"/><Relationship Id="rId2" Type="http://schemas.openxmlformats.org/officeDocument/2006/relationships/hyperlink" Target="http://money.cnn.com/2000/03/21/investing/q_spid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aneck.com/holdrs/" TargetMode="External"/><Relationship Id="rId4" Type="http://schemas.openxmlformats.org/officeDocument/2006/relationships/hyperlink" Target="http://us.ishares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002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Mutual Funds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Basics</a:t>
            </a:r>
          </a:p>
          <a:p>
            <a:pPr eaLnBrk="1" hangingPunct="1"/>
            <a:r>
              <a:rPr lang="en-US" altLang="en-US" smtClean="0"/>
              <a:t>Types</a:t>
            </a:r>
          </a:p>
          <a:p>
            <a:pPr eaLnBrk="1" hangingPunct="1"/>
            <a:r>
              <a:rPr lang="en-US" altLang="en-US" smtClean="0"/>
              <a:t>Costs</a:t>
            </a:r>
          </a:p>
          <a:p>
            <a:pPr eaLnBrk="1" hangingPunct="1"/>
            <a:r>
              <a:rPr lang="en-US" altLang="en-US" smtClean="0"/>
              <a:t>Performance</a:t>
            </a:r>
          </a:p>
          <a:p>
            <a:pPr eaLnBrk="1" hangingPunct="1"/>
            <a:r>
              <a:rPr lang="en-US" altLang="en-US" smtClean="0"/>
              <a:t>Recent Developments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6294F661-3831-4E2F-A965-F21B2D849B65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Costs: Operating Expenses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Administrative expenses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Investment advisory fees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Range from 0.2% to 2% of asset value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12b-1 charges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Commissions to brokers, distribution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Up to 1%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Payment of expenses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No explicit bill for operating expenses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Automatic deduction from fund assets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F913E18-13D1-4EB7-9AB8-8A3BEFC49D39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Costs: Example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$10,000 each invested in fund A, B, C. Each fund has 12% before-tax return out of which 5% is dividend yield. How much money you have in each fund after a year?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A: $10,000</a:t>
            </a:r>
            <a:r>
              <a:rPr lang="en-US" altLang="en-US" sz="2400" smtClean="0">
                <a:cs typeface="Arial" panose="020B0604020202020204" pitchFamily="34" charset="0"/>
              </a:rPr>
              <a:t>×[1+(.12–.005)] = $11,150</a:t>
            </a: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B: $10,000</a:t>
            </a:r>
            <a:r>
              <a:rPr lang="en-US" altLang="en-US" sz="2400" smtClean="0">
                <a:cs typeface="Arial" panose="020B0604020202020204" pitchFamily="34" charset="0"/>
              </a:rPr>
              <a:t>×[1+(.12–.01–.005)]= $11,050</a:t>
            </a: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C:(10,000</a:t>
            </a:r>
            <a:r>
              <a:rPr lang="en-US" altLang="en-US" sz="2400" smtClean="0">
                <a:cs typeface="Arial" panose="020B0604020202020204" pitchFamily="34" charset="0"/>
              </a:rPr>
              <a:t>–</a:t>
            </a:r>
            <a:r>
              <a:rPr lang="en-US" altLang="en-US" sz="2400" smtClean="0"/>
              <a:t>800)</a:t>
            </a:r>
            <a:r>
              <a:rPr lang="en-US" altLang="en-US" sz="2400" smtClean="0">
                <a:cs typeface="Arial" panose="020B0604020202020204" pitchFamily="34" charset="0"/>
              </a:rPr>
              <a:t>×[1+(.12–.005–.08×.05)]=$10,221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cs typeface="Arial" panose="020B0604020202020204" pitchFamily="34" charset="0"/>
              </a:rPr>
              <a:t>Dividend reinvestment subject to front-end load </a:t>
            </a:r>
          </a:p>
        </p:txBody>
      </p:sp>
      <p:graphicFrame>
        <p:nvGraphicFramePr>
          <p:cNvPr id="13318" name="Object 4"/>
          <p:cNvGraphicFramePr>
            <a:graphicFrameLocks noChangeAspect="1"/>
          </p:cNvGraphicFramePr>
          <p:nvPr/>
        </p:nvGraphicFramePr>
        <p:xfrm>
          <a:off x="2895600" y="3124200"/>
          <a:ext cx="41656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Worksheet" r:id="rId3" imgW="3029046" imgH="761987" progId="Excel.Sheet.8">
                  <p:embed/>
                </p:oleObj>
              </mc:Choice>
              <mc:Fallback>
                <p:oleObj name="Worksheet" r:id="rId3" imgW="3029046" imgH="76198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White">
                      <a:xfrm>
                        <a:off x="2895600" y="3124200"/>
                        <a:ext cx="4165600" cy="1079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246A632-7A18-4DA7-AC46-A200758C2DBC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Taxation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“Pass-through” 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Investors responsible for paying taxes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Investors lose tax-timing options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Turnover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Ratio of total trading volume to asset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Higher turnover ratio, higher tax liability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E.g. e-Tech fund has asset value of $100 million, over the last year. It sold $60 million of old stocks and bought the same amount of new stocks. What is the turnover ratio?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Turnover ratio = 60/100 = 60%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758CC163-7CAA-4A04-9126-73B882452968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An investor’s asset is $1M. In the year, he sells 1K shares of Microsoft at $80, and 2K shares of Ford at $40. He then buys 1.6K shares of IBM at $100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What’s the portfolio’s turnover rate?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If the purchase price for Microsoft and Ford are $70 and $35, and the investor has 28% tax rate, what’s his tax liability?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Answer: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Trading volume = 1,000</a:t>
            </a:r>
            <a:r>
              <a:rPr lang="en-US" altLang="en-US" sz="2000" smtClean="0">
                <a:cs typeface="Arial" panose="020B0604020202020204" pitchFamily="34" charset="0"/>
              </a:rPr>
              <a:t>×80+2,000×40=$160,000</a:t>
            </a:r>
            <a:endParaRPr lang="en-US" altLang="en-US" sz="20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Turnover rate = Trading vol./Asset = 160,000/1MM=16%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cs typeface="Arial" panose="020B0604020202020204" pitchFamily="34" charset="0"/>
              </a:rPr>
              <a:t>Profit = </a:t>
            </a:r>
            <a:r>
              <a:rPr lang="en-US" altLang="en-US" sz="2000" smtClean="0"/>
              <a:t>1,000</a:t>
            </a:r>
            <a:r>
              <a:rPr lang="en-US" altLang="en-US" sz="2000" smtClean="0">
                <a:cs typeface="Arial" panose="020B0604020202020204" pitchFamily="34" charset="0"/>
              </a:rPr>
              <a:t>×(80-70)+2,000×(40-35)=$20,000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cs typeface="Arial" panose="020B0604020202020204" pitchFamily="34" charset="0"/>
              </a:rPr>
              <a:t>Tax = 20,000×28% = $5,600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8EB11CB1-748E-4C9B-99BD-EB8012C447E9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Closed-End Funds (CEFs)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772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Managed investment company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Investors invest/divest in the fund by buying/selling the company shares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grayWhite">
          <a:xfrm>
            <a:off x="1620838" y="2108200"/>
            <a:ext cx="1328737" cy="7016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Individual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investors</a:t>
            </a:r>
            <a:endParaRPr lang="en-US" altLang="en-US" sz="2200" b="0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grayWhite">
          <a:xfrm>
            <a:off x="5235575" y="2951163"/>
            <a:ext cx="21558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Non-redeemable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shares</a:t>
            </a:r>
            <a:endParaRPr lang="en-US" altLang="en-US" sz="2200" b="0"/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grayWhite">
          <a:xfrm>
            <a:off x="3373438" y="2108200"/>
            <a:ext cx="1666875" cy="7016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Fund’s board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of directors</a:t>
            </a:r>
            <a:endParaRPr lang="en-US" altLang="en-US" sz="2200" b="0"/>
          </a:p>
        </p:txBody>
      </p:sp>
      <p:cxnSp>
        <p:nvCxnSpPr>
          <p:cNvPr id="16393" name="AutoShape 7"/>
          <p:cNvCxnSpPr>
            <a:cxnSpLocks noChangeShapeType="1"/>
            <a:stCxn id="16390" idx="3"/>
            <a:endCxn id="16392" idx="1"/>
          </p:cNvCxnSpPr>
          <p:nvPr/>
        </p:nvCxnSpPr>
        <p:spPr bwMode="grayWhite">
          <a:xfrm>
            <a:off x="2949575" y="2459038"/>
            <a:ext cx="423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4" name="Text Box 8"/>
          <p:cNvSpPr txBox="1">
            <a:spLocks noChangeArrowheads="1"/>
          </p:cNvSpPr>
          <p:nvPr/>
        </p:nvSpPr>
        <p:spPr bwMode="grayWhite">
          <a:xfrm>
            <a:off x="5432425" y="2108200"/>
            <a:ext cx="1665288" cy="7016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Management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company</a:t>
            </a:r>
            <a:endParaRPr lang="en-US" altLang="en-US" sz="2200" b="0"/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grayWhite">
          <a:xfrm>
            <a:off x="7612063" y="1727200"/>
            <a:ext cx="946150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Assets</a:t>
            </a:r>
            <a:endParaRPr lang="en-US" altLang="en-US" sz="2200" b="0"/>
          </a:p>
        </p:txBody>
      </p:sp>
      <p:sp>
        <p:nvSpPr>
          <p:cNvPr id="16396" name="Text Box 10"/>
          <p:cNvSpPr txBox="1">
            <a:spLocks noChangeArrowheads="1"/>
          </p:cNvSpPr>
          <p:nvPr/>
        </p:nvSpPr>
        <p:spPr bwMode="grayWhite">
          <a:xfrm>
            <a:off x="7612063" y="2260600"/>
            <a:ext cx="946150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Assets</a:t>
            </a:r>
            <a:endParaRPr lang="en-US" altLang="en-US" sz="2200" b="0"/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grayWhite">
          <a:xfrm>
            <a:off x="7618413" y="2819400"/>
            <a:ext cx="1231900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Liabilities</a:t>
            </a:r>
          </a:p>
        </p:txBody>
      </p:sp>
      <p:cxnSp>
        <p:nvCxnSpPr>
          <p:cNvPr id="16398" name="AutoShape 12"/>
          <p:cNvCxnSpPr>
            <a:cxnSpLocks noChangeShapeType="1"/>
            <a:stCxn id="16392" idx="3"/>
            <a:endCxn id="16394" idx="1"/>
          </p:cNvCxnSpPr>
          <p:nvPr/>
        </p:nvCxnSpPr>
        <p:spPr bwMode="grayWhite">
          <a:xfrm>
            <a:off x="5040313" y="2459038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9" name="AutoShape 13"/>
          <p:cNvCxnSpPr>
            <a:cxnSpLocks noChangeShapeType="1"/>
            <a:stCxn id="16394" idx="3"/>
            <a:endCxn id="16395" idx="1"/>
          </p:cNvCxnSpPr>
          <p:nvPr/>
        </p:nvCxnSpPr>
        <p:spPr bwMode="grayWhite">
          <a:xfrm flipV="1">
            <a:off x="7097713" y="1925638"/>
            <a:ext cx="51435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0" name="AutoShape 14"/>
          <p:cNvCxnSpPr>
            <a:cxnSpLocks noChangeShapeType="1"/>
            <a:stCxn id="16394" idx="3"/>
            <a:endCxn id="16396" idx="1"/>
          </p:cNvCxnSpPr>
          <p:nvPr/>
        </p:nvCxnSpPr>
        <p:spPr bwMode="grayWhite">
          <a:xfrm>
            <a:off x="7097713" y="2459038"/>
            <a:ext cx="514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1" name="AutoShape 15"/>
          <p:cNvCxnSpPr>
            <a:cxnSpLocks noChangeShapeType="1"/>
            <a:stCxn id="16394" idx="3"/>
            <a:endCxn id="16397" idx="1"/>
          </p:cNvCxnSpPr>
          <p:nvPr/>
        </p:nvCxnSpPr>
        <p:spPr bwMode="grayWhite">
          <a:xfrm>
            <a:off x="7097713" y="2459038"/>
            <a:ext cx="520700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2" name="Text Box 16"/>
          <p:cNvSpPr txBox="1">
            <a:spLocks noChangeArrowheads="1"/>
          </p:cNvSpPr>
          <p:nvPr/>
        </p:nvSpPr>
        <p:spPr bwMode="grayWhite">
          <a:xfrm>
            <a:off x="2819400" y="3505200"/>
            <a:ext cx="2057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Exchange listed</a:t>
            </a:r>
            <a:endParaRPr lang="en-US" altLang="en-US" sz="2200" b="0"/>
          </a:p>
        </p:txBody>
      </p:sp>
      <p:cxnSp>
        <p:nvCxnSpPr>
          <p:cNvPr id="16403" name="AutoShape 17"/>
          <p:cNvCxnSpPr>
            <a:cxnSpLocks noChangeShapeType="1"/>
            <a:stCxn id="16391" idx="1"/>
            <a:endCxn id="16390" idx="2"/>
          </p:cNvCxnSpPr>
          <p:nvPr/>
        </p:nvCxnSpPr>
        <p:spPr bwMode="grayWhite">
          <a:xfrm rot="10800000">
            <a:off x="2286000" y="2809875"/>
            <a:ext cx="2949575" cy="436563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4" name="AutoShape 18"/>
          <p:cNvCxnSpPr>
            <a:cxnSpLocks noChangeShapeType="1"/>
            <a:stCxn id="16394" idx="2"/>
            <a:endCxn id="16391" idx="0"/>
          </p:cNvCxnSpPr>
          <p:nvPr/>
        </p:nvCxnSpPr>
        <p:spPr bwMode="grayWhite">
          <a:xfrm>
            <a:off x="6265863" y="2809875"/>
            <a:ext cx="47625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5" name="Line 19"/>
          <p:cNvSpPr>
            <a:spLocks noChangeShapeType="1"/>
          </p:cNvSpPr>
          <p:nvPr/>
        </p:nvSpPr>
        <p:spPr bwMode="grayWhite">
          <a:xfrm flipV="1">
            <a:off x="3733800" y="3257550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96FD559-4073-4922-BFF1-C030598CD5DC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CEFs - NAV vs. Price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82000" cy="5257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z="13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Market price of shares on an exchange is determined by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smtClean="0"/>
              <a:t>relative supply and demand of shares on the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smtClean="0"/>
              <a:t>general market and economic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smtClean="0"/>
              <a:t>other factors beyond our control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>
                <a:solidFill>
                  <a:srgbClr val="4B9969"/>
                </a:solidFill>
              </a:rPr>
              <a:t>Market price of CEF shares could be at, above, or below their NAV?</a:t>
            </a:r>
          </a:p>
          <a:p>
            <a:pPr eaLnBrk="1" hangingPunct="1">
              <a:lnSpc>
                <a:spcPct val="90000"/>
              </a:lnSpc>
            </a:pPr>
            <a:endParaRPr lang="en-US" altLang="en-US" sz="900" smtClean="0">
              <a:solidFill>
                <a:srgbClr val="4B996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Closed-End Fund Puzzle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IPO price &gt; NAV: </a:t>
            </a:r>
            <a:r>
              <a:rPr lang="en-US" altLang="en-US" b="1" smtClean="0"/>
              <a:t>sold at premium</a:t>
            </a:r>
            <a:r>
              <a:rPr lang="en-US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Secondary market price &lt; NAV: </a:t>
            </a:r>
            <a:r>
              <a:rPr lang="en-US" altLang="en-US" b="1" smtClean="0"/>
              <a:t>sold at discount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smtClean="0">
              <a:solidFill>
                <a:srgbClr val="4B996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1476494-B647-4543-BA71-93287FA6E12A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754063"/>
          </a:xfrm>
        </p:spPr>
        <p:txBody>
          <a:bodyPr/>
          <a:lstStyle/>
          <a:p>
            <a:pPr eaLnBrk="1" hangingPunct="1"/>
            <a:r>
              <a:rPr lang="en-US" altLang="en-US" smtClean="0"/>
              <a:t>CEFs – Snapshot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066800"/>
          <a:ext cx="7467601" cy="5334000"/>
        </p:xfrm>
        <a:graphic>
          <a:graphicData uri="http://schemas.openxmlformats.org/drawingml/2006/table">
            <a:tbl>
              <a:tblPr/>
              <a:tblGrid>
                <a:gridCol w="3268768"/>
                <a:gridCol w="653753"/>
                <a:gridCol w="944310"/>
                <a:gridCol w="1162228"/>
                <a:gridCol w="1438542"/>
              </a:tblGrid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Mkt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Prem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/Disc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Wk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Return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Adams Express Company (ADX)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13.81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26.13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Advent/Clay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Enhcd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G&amp;I (LCM)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4.77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23.52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BlackRock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Equity Div (BDV)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5.82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27.39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BlackRock Str Eq Div Achv (BDT)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9.49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26.17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Cohen &amp; Steers CE Oppty (FOF)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8.06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25.17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Cohen &amp; Steers Dvd Mjrs (DVM)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5.99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49.28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Eaton Vance Tax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Div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(EVT)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8.32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29.89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Gabelli Div &amp; Inc Tr (GDV)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11.05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43.52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Gabelli Equity Trust (GAB)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 Amer Investors (GAM)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13.60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Guggenheim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(GPM)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38.93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A18388A-BF5A-4985-BBCE-9E98E6CCBF9C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7538"/>
            <a:ext cx="8458200" cy="754062"/>
          </a:xfrm>
        </p:spPr>
        <p:txBody>
          <a:bodyPr/>
          <a:lstStyle/>
          <a:p>
            <a:pPr eaLnBrk="1" hangingPunct="1"/>
            <a:r>
              <a:rPr lang="en-US" altLang="en-US" smtClean="0"/>
              <a:t>CEFs – Issuers and Resources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029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CEFs are issued or sponsored by many financial companies, e.g.</a:t>
            </a:r>
          </a:p>
          <a:p>
            <a:pPr lvl="1" eaLnBrk="1" hangingPunct="1"/>
            <a:r>
              <a:rPr lang="en-US" altLang="en-US" sz="2200" smtClean="0"/>
              <a:t>BlackRock</a:t>
            </a:r>
          </a:p>
          <a:p>
            <a:pPr lvl="1" eaLnBrk="1" hangingPunct="1"/>
            <a:r>
              <a:rPr lang="en-US" altLang="en-US" sz="2200" smtClean="0"/>
              <a:t>Eaton Vance</a:t>
            </a:r>
          </a:p>
          <a:p>
            <a:pPr lvl="1" eaLnBrk="1" hangingPunct="1"/>
            <a:r>
              <a:rPr lang="en-US" altLang="en-US" sz="2200" smtClean="0"/>
              <a:t>ING</a:t>
            </a:r>
          </a:p>
          <a:p>
            <a:pPr lvl="1" eaLnBrk="1" hangingPunct="1"/>
            <a:r>
              <a:rPr lang="en-US" altLang="en-US" sz="2200" smtClean="0"/>
              <a:t>Nuveen</a:t>
            </a:r>
          </a:p>
          <a:p>
            <a:pPr lvl="1" eaLnBrk="1" hangingPunct="1"/>
            <a:r>
              <a:rPr lang="en-US" altLang="en-US" sz="2200" smtClean="0"/>
              <a:t>PIMCO</a:t>
            </a:r>
          </a:p>
          <a:p>
            <a:pPr lvl="1" eaLnBrk="1" hangingPunct="1"/>
            <a:r>
              <a:rPr lang="en-US" altLang="en-US" sz="2200" smtClean="0"/>
              <a:t>Vanguard</a:t>
            </a:r>
          </a:p>
          <a:p>
            <a:pPr lvl="1" eaLnBrk="1" hangingPunct="1"/>
            <a:endParaRPr lang="en-US" altLang="en-US" sz="900" smtClean="0"/>
          </a:p>
          <a:p>
            <a:pPr eaLnBrk="1" hangingPunct="1"/>
            <a:r>
              <a:rPr lang="en-US" altLang="en-US" sz="2800" smtClean="0">
                <a:hlinkClick r:id="rId2"/>
              </a:rPr>
              <a:t>http://www.cefconnect.com/</a:t>
            </a:r>
            <a:r>
              <a:rPr lang="en-US" altLang="en-US" sz="2800" smtClean="0"/>
              <a:t> – comprehensive CEF resource site sponsored by Nuveen Investments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B98ACA2-9059-40B8-BE6D-F51F43861AD9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229600" cy="1173163"/>
          </a:xfrm>
        </p:spPr>
        <p:txBody>
          <a:bodyPr/>
          <a:lstStyle/>
          <a:p>
            <a:pPr eaLnBrk="1" hangingPunct="1"/>
            <a:r>
              <a:rPr lang="en-US" altLang="en-US" sz="4000" i="1" smtClean="0"/>
              <a:t>Example: Nuveen New York Performance Plus Municipal Fund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105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1600" smtClean="0"/>
              <a:t>Nuveen New York Performance Plus Municipal Fund is a closed-end, diversified management investment company. The Fund seeks current income exempt from regular Federal as well as New York State and New York City income tax.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600" smtClean="0"/>
              <a:t>The Fund may engage in financial futures and options in order to hedge its portfolio.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600" smtClean="0"/>
              <a:t>The Fund may leverage up to 35% of its capital through the issuance of preferred stock. This fund uses leverage to seek to enhance the income produced for common shareholders through the issuance of short-term preferred shares. The proceeds from the sale of the preferred shares can be used to purchase additional long-term bonds.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600" smtClean="0"/>
              <a:t>This fund is composed of quality municipal bonds - those rated investment grade (BBB/Baa or better at the time of purchase) by either Moody's Investor Service or Standard &amp; Poor's Corporation, or those found by fund's investment adviser to be of equivalent credit quality.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600" smtClean="0"/>
              <a:t>This fund is designed to pay monthly dividends free from regular federal and state income taxes.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600" smtClean="0"/>
              <a:t>Dividends can be reinvested automatically. There may be a nominal charge associated with reinvestment.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600" smtClean="0"/>
              <a:t>Shareholders who choose not to reinvest will receive monthly dividend checks, and will also receive a check for any capital gains distributions.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600" smtClean="0"/>
              <a:t>This fund is actively managed with no fixed term.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83066528-8CEE-42A9-BF17-EA4C6C212CD1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8438"/>
            <a:ext cx="8229600" cy="1173162"/>
          </a:xfrm>
        </p:spPr>
        <p:txBody>
          <a:bodyPr/>
          <a:lstStyle/>
          <a:p>
            <a:pPr eaLnBrk="1" hangingPunct="1"/>
            <a:r>
              <a:rPr lang="en-US" altLang="en-US" sz="4000" i="1" smtClean="0"/>
              <a:t>Example: Nuveen New York Performance Plus Municipal Fund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800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2600" smtClean="0"/>
              <a:t>Portfolio Manager:			Scott Romans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600" smtClean="0"/>
              <a:t>NYSE Symbol:				NNP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600" smtClean="0"/>
              <a:t>NASDAQ Symbol:			XNNPX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600" smtClean="0"/>
              <a:t>Cusip Number:				67062R104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600" smtClean="0"/>
              <a:t>Inception Date:				11/16/1989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600" smtClean="0"/>
              <a:t>Inception NAV:				$14.05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600" smtClean="0"/>
              <a:t>Inception Share Price:			$15.00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600" smtClean="0"/>
              <a:t>Total Net Assets as of </a:t>
            </a:r>
            <a:r>
              <a:rPr lang="en-US" altLang="en-US" sz="2500" smtClean="0"/>
              <a:t>12/6/2013</a:t>
            </a:r>
            <a:r>
              <a:rPr lang="en-US" altLang="en-US" sz="2600" smtClean="0"/>
              <a:t>:	$310.293M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600" smtClean="0">
                <a:solidFill>
                  <a:srgbClr val="6600FF"/>
                </a:solidFill>
              </a:rPr>
              <a:t>Share Price as of </a:t>
            </a:r>
            <a:r>
              <a:rPr lang="en-US" altLang="en-US" sz="2500" smtClean="0">
                <a:solidFill>
                  <a:srgbClr val="6600FF"/>
                </a:solidFill>
              </a:rPr>
              <a:t>12/6/2013</a:t>
            </a:r>
            <a:r>
              <a:rPr lang="en-US" altLang="en-US" sz="2600" smtClean="0">
                <a:solidFill>
                  <a:srgbClr val="6600FF"/>
                </a:solidFill>
              </a:rPr>
              <a:t>:		$13.03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600" smtClean="0">
                <a:solidFill>
                  <a:srgbClr val="6600FF"/>
                </a:solidFill>
              </a:rPr>
              <a:t>NAV as of </a:t>
            </a:r>
            <a:r>
              <a:rPr lang="en-US" altLang="en-US" sz="2500" smtClean="0">
                <a:solidFill>
                  <a:srgbClr val="6600FF"/>
                </a:solidFill>
              </a:rPr>
              <a:t>12/6/2013</a:t>
            </a:r>
            <a:r>
              <a:rPr lang="en-US" altLang="en-US" sz="2600" smtClean="0">
                <a:solidFill>
                  <a:srgbClr val="6600FF"/>
                </a:solidFill>
              </a:rPr>
              <a:t>:			$14.70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600" smtClean="0">
                <a:solidFill>
                  <a:srgbClr val="F82212"/>
                </a:solidFill>
              </a:rPr>
              <a:t>Premium/Discount as of </a:t>
            </a:r>
            <a:r>
              <a:rPr lang="en-US" altLang="en-US" sz="2500" smtClean="0">
                <a:solidFill>
                  <a:srgbClr val="F82212"/>
                </a:solidFill>
              </a:rPr>
              <a:t>12/6/2013</a:t>
            </a:r>
            <a:r>
              <a:rPr lang="en-US" altLang="en-US" sz="2600" smtClean="0">
                <a:solidFill>
                  <a:srgbClr val="F82212"/>
                </a:solidFill>
              </a:rPr>
              <a:t>: -11.36%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75477D5B-E6E1-4F81-B102-0B7FDD5ACE2F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What is a Mutual Fund?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Financial intermediaries that invest on behalf of individual investors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Why Mutual Fund?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Diversification and divisibility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Fractional shares yet many different securities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Professional management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Portfolio managers and security analysts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Lower transaction costs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Large block trade, reduced commissions and fees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Record keeping and administration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Status report about distribution, dividends,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3718131-BBD9-4F26-97FC-87D762CAEE41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Open-End vs. Closed-End Funds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600" smtClean="0"/>
              <a:t>Key Differences</a:t>
            </a:r>
          </a:p>
          <a:p>
            <a:pPr lvl="1"/>
            <a:r>
              <a:rPr lang="en-US" altLang="en-US" smtClean="0"/>
              <a:t>Shares Outstanding</a:t>
            </a:r>
          </a:p>
          <a:p>
            <a:pPr lvl="2"/>
            <a:r>
              <a:rPr lang="en-US" altLang="en-US" smtClean="0"/>
              <a:t>Closed-end: No change unless new stock offered</a:t>
            </a:r>
          </a:p>
          <a:p>
            <a:pPr lvl="2"/>
            <a:r>
              <a:rPr lang="en-US" altLang="en-US" smtClean="0"/>
              <a:t>Open-end: Changes when new shares are sold or old shares are redeemed</a:t>
            </a:r>
          </a:p>
          <a:p>
            <a:pPr lvl="1"/>
            <a:r>
              <a:rPr lang="en-US" altLang="en-US" smtClean="0"/>
              <a:t>Pricing</a:t>
            </a:r>
          </a:p>
          <a:p>
            <a:pPr lvl="2"/>
            <a:r>
              <a:rPr lang="en-US" altLang="en-US" smtClean="0"/>
              <a:t>Open-end: Fund share price = NAV</a:t>
            </a:r>
          </a:p>
          <a:p>
            <a:pPr lvl="2"/>
            <a:r>
              <a:rPr lang="en-US" altLang="en-US" smtClean="0"/>
              <a:t>Closed-end: Fund share price may trade at premium or discount to NAV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D54CFE5-94EC-47E0-94B9-0F9662D1C92E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Mutual Fund Resources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Prospectus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Investment objectives and policies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Fee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hlinkClick r:id="rId2"/>
              </a:rPr>
              <a:t>Morningstar</a:t>
            </a:r>
            <a:r>
              <a:rPr lang="en-US" altLang="en-US" sz="2800" smtClean="0"/>
              <a:t> (web or Fund Sourcebook)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hlinkClick r:id="rId3"/>
              </a:rPr>
              <a:t>Yahoo Finance</a:t>
            </a:r>
            <a:r>
              <a:rPr lang="en-US" altLang="en-US" sz="2800" smtClean="0"/>
              <a:t> (market data =&gt; mutual fund)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Expense ratio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Minimal initial investment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Turnover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Manager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Top holdings</a:t>
            </a:r>
          </a:p>
        </p:txBody>
      </p:sp>
      <p:pic>
        <p:nvPicPr>
          <p:cNvPr id="23558" name="Picture 4" descr="Style_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D84E752-E5D2-4E0B-8A19-BB8608D3D58D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How well mutual funds fare?</a:t>
            </a:r>
          </a:p>
          <a:p>
            <a:pPr lvl="1" eaLnBrk="1" hangingPunct="1"/>
            <a:r>
              <a:rPr lang="en-US" altLang="en-US" sz="2400" dirty="0" smtClean="0"/>
              <a:t>Evidence</a:t>
            </a:r>
          </a:p>
          <a:p>
            <a:pPr lvl="2" eaLnBrk="1" hangingPunct="1"/>
            <a:r>
              <a:rPr lang="en-US" altLang="en-US" sz="2000" dirty="0" smtClean="0"/>
              <a:t>On average, equity fund outperforms money market as compensation for investment risk.</a:t>
            </a:r>
          </a:p>
          <a:p>
            <a:pPr lvl="1" eaLnBrk="1" hangingPunct="1"/>
            <a:r>
              <a:rPr lang="en-US" altLang="en-US" sz="2400" dirty="0" smtClean="0"/>
              <a:t>Benchmark: Wilshire 5000, S&amp;P500, </a:t>
            </a:r>
            <a:r>
              <a:rPr lang="en-US" altLang="en-US" sz="2400" dirty="0" smtClean="0"/>
              <a:t>etc.</a:t>
            </a:r>
            <a:endParaRPr lang="en-US" altLang="en-US" sz="2400" dirty="0" smtClean="0"/>
          </a:p>
          <a:p>
            <a:pPr lvl="2" eaLnBrk="1" hangingPunct="1"/>
            <a:r>
              <a:rPr lang="en-US" altLang="en-US" sz="2000" dirty="0" smtClean="0"/>
              <a:t>You can buy and hold index at very low cost </a:t>
            </a:r>
            <a:r>
              <a:rPr lang="en-US" altLang="en-US" sz="2000" dirty="0" smtClean="0"/>
              <a:t>(.08 - .18%)</a:t>
            </a:r>
            <a:endParaRPr lang="en-US" altLang="en-US" sz="2000" dirty="0" smtClean="0"/>
          </a:p>
          <a:p>
            <a:pPr lvl="2" eaLnBrk="1" hangingPunct="1"/>
            <a:r>
              <a:rPr lang="en-US" altLang="en-US" sz="2000" dirty="0" smtClean="0"/>
              <a:t>Vanguard S&amp;P 500 or Total stock market fund</a:t>
            </a:r>
          </a:p>
          <a:p>
            <a:pPr lvl="1" eaLnBrk="1" hangingPunct="1"/>
            <a:r>
              <a:rPr lang="en-US" altLang="en-US" sz="2400" dirty="0" smtClean="0"/>
              <a:t>Risk adjustment: beta risk, factor risk, </a:t>
            </a:r>
            <a:r>
              <a:rPr lang="en-US" altLang="en-US" sz="2400" dirty="0" err="1" smtClean="0"/>
              <a:t>etc</a:t>
            </a:r>
            <a:endParaRPr lang="en-US" altLang="en-US" sz="2400" dirty="0" smtClean="0"/>
          </a:p>
          <a:p>
            <a:pPr lvl="2" eaLnBrk="1" hangingPunct="1"/>
            <a:r>
              <a:rPr lang="en-US" altLang="en-US" sz="2000" dirty="0" smtClean="0"/>
              <a:t>Higher return does not mean a fund is better, risk has to be factored in to evaluate a fund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7452335-BE66-4976-A8C4-28D850944BC6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Historical comparison (1980 - 2005)*</a:t>
            </a:r>
          </a:p>
          <a:p>
            <a:pPr lvl="1" eaLnBrk="1" hangingPunct="1"/>
            <a:r>
              <a:rPr lang="en-US" altLang="en-US" sz="2400" dirty="0" smtClean="0"/>
              <a:t>S&amp;P 500 – 12.3% average yearly return</a:t>
            </a:r>
          </a:p>
          <a:p>
            <a:pPr lvl="1" eaLnBrk="1" hangingPunct="1"/>
            <a:r>
              <a:rPr lang="en-US" altLang="en-US" sz="2400" dirty="0" smtClean="0"/>
              <a:t>Average Mutual Fund  - 10% average yearly return</a:t>
            </a:r>
          </a:p>
          <a:p>
            <a:pPr eaLnBrk="1" hangingPunct="1"/>
            <a:r>
              <a:rPr lang="en-US" altLang="en-US" sz="2800" dirty="0" smtClean="0"/>
              <a:t>Historical comparison (1971 - </a:t>
            </a:r>
            <a:r>
              <a:rPr lang="en-US" altLang="en-US" sz="2800" dirty="0" smtClean="0"/>
              <a:t>2013)**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Wilshire 5000 – </a:t>
            </a:r>
            <a:r>
              <a:rPr lang="en-US" altLang="en-US" sz="2400" dirty="0" smtClean="0"/>
              <a:t>12.4% </a:t>
            </a:r>
            <a:r>
              <a:rPr lang="en-US" altLang="en-US" sz="2400" dirty="0" smtClean="0"/>
              <a:t>average yearly return</a:t>
            </a:r>
          </a:p>
          <a:p>
            <a:pPr lvl="1" eaLnBrk="1" hangingPunct="1"/>
            <a:r>
              <a:rPr lang="en-US" altLang="en-US" sz="2400" dirty="0" smtClean="0"/>
              <a:t>Average Mutual Fund  return was </a:t>
            </a:r>
            <a:r>
              <a:rPr lang="en-US" altLang="en-US" sz="2400" dirty="0" smtClean="0"/>
              <a:t>0.9% </a:t>
            </a:r>
            <a:r>
              <a:rPr lang="en-US" altLang="en-US" sz="2400" dirty="0" smtClean="0"/>
              <a:t>lower than Wilshire 5000</a:t>
            </a:r>
          </a:p>
          <a:p>
            <a:pPr eaLnBrk="1" hangingPunct="1"/>
            <a:r>
              <a:rPr lang="en-US" altLang="en-US" sz="2800" dirty="0" smtClean="0"/>
              <a:t>Consensus: passive equity fund (indexed) outperforms active managed funds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219200" y="61722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0" i="1">
                <a:latin typeface="Tahoma" panose="020B0604030504040204" pitchFamily="34" charset="0"/>
              </a:rPr>
              <a:t>* The Economist, Feb 28, 2008	</a:t>
            </a:r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4038600" y="6169025"/>
            <a:ext cx="3200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0" i="1" dirty="0">
                <a:latin typeface="Tahoma" panose="020B0604030504040204" pitchFamily="34" charset="0"/>
              </a:rPr>
              <a:t>** BKM, </a:t>
            </a:r>
            <a:r>
              <a:rPr lang="en-US" altLang="en-US" sz="1400" b="0" i="1" dirty="0" smtClean="0">
                <a:latin typeface="Tahoma" panose="020B0604030504040204" pitchFamily="34" charset="0"/>
              </a:rPr>
              <a:t>10</a:t>
            </a:r>
            <a:r>
              <a:rPr lang="en-US" altLang="en-US" sz="1400" b="0" i="1" baseline="30000" dirty="0" smtClean="0">
                <a:latin typeface="Tahoma" panose="020B0604030504040204" pitchFamily="34" charset="0"/>
              </a:rPr>
              <a:t>th</a:t>
            </a:r>
            <a:r>
              <a:rPr lang="en-US" altLang="en-US" sz="1400" b="0" i="1" dirty="0" smtClean="0">
                <a:latin typeface="Tahoma" panose="020B0604030504040204" pitchFamily="34" charset="0"/>
              </a:rPr>
              <a:t> </a:t>
            </a:r>
            <a:r>
              <a:rPr lang="en-US" altLang="en-US" sz="1400" b="0" i="1" dirty="0">
                <a:latin typeface="Tahoma" panose="020B0604030504040204" pitchFamily="34" charset="0"/>
              </a:rPr>
              <a:t>ed.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Personal Investing 2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2CD1061-220D-4B79-AA06-D51EBC3DD9C8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93815" y="1643285"/>
          <a:ext cx="8544584" cy="437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13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4AB73EA-5F1D-46CE-B015-4AD2B916BF28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93038" cy="754063"/>
          </a:xfrm>
        </p:spPr>
        <p:txBody>
          <a:bodyPr/>
          <a:lstStyle/>
          <a:p>
            <a:pPr eaLnBrk="1" hangingPunct="1"/>
            <a:r>
              <a:rPr lang="en-US" altLang="en-US" smtClean="0"/>
              <a:t>Performance</a:t>
            </a:r>
          </a:p>
        </p:txBody>
      </p:sp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72953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1DB7E084-1B3C-460E-8E36-7FF2B20B9F8D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– Hot Hands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Hot Hands</a:t>
            </a:r>
          </a:p>
          <a:p>
            <a:pPr lvl="1" eaLnBrk="1" hangingPunct="1"/>
            <a:r>
              <a:rPr lang="en-US" altLang="en-US" smtClean="0"/>
              <a:t>Generally mixed evidence</a:t>
            </a:r>
          </a:p>
          <a:p>
            <a:pPr lvl="1" eaLnBrk="1" hangingPunct="1"/>
            <a:r>
              <a:rPr lang="en-US" altLang="en-US" smtClean="0"/>
              <a:t>What do we learn from the exceptions?</a:t>
            </a:r>
          </a:p>
          <a:p>
            <a:pPr lvl="2" eaLnBrk="1" hangingPunct="1"/>
            <a:r>
              <a:rPr lang="en-US" altLang="en-US" smtClean="0"/>
              <a:t>Warren Buffet</a:t>
            </a:r>
          </a:p>
          <a:p>
            <a:pPr lvl="2" eaLnBrk="1" hangingPunct="1"/>
            <a:r>
              <a:rPr lang="en-US" altLang="en-US" smtClean="0"/>
              <a:t>Peter Lynch</a:t>
            </a:r>
          </a:p>
          <a:p>
            <a:pPr lvl="2" eaLnBrk="1" hangingPunct="1"/>
            <a:r>
              <a:rPr lang="en-US" altLang="en-US" smtClean="0"/>
              <a:t>George Soros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10320C1-7133-4D2A-B33D-D2D81E00AACA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754063"/>
          </a:xfrm>
        </p:spPr>
        <p:txBody>
          <a:bodyPr/>
          <a:lstStyle/>
          <a:p>
            <a:pPr eaLnBrk="1" hangingPunct="1"/>
            <a:r>
              <a:rPr lang="en-US" altLang="en-US" smtClean="0"/>
              <a:t>Performance – Past and Future</a:t>
            </a:r>
          </a:p>
        </p:txBody>
      </p:sp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393B633-4293-47CE-BE3F-1E0171328CC5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754063"/>
          </a:xfrm>
        </p:spPr>
        <p:txBody>
          <a:bodyPr/>
          <a:lstStyle/>
          <a:p>
            <a:pPr eaLnBrk="1" hangingPunct="1"/>
            <a:r>
              <a:rPr lang="en-US" altLang="en-US" smtClean="0"/>
              <a:t>Performance – Past and Future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728788"/>
            <a:ext cx="68103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13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3E31F9C-8FDD-46E3-93F9-AFAAE02FA063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945438" cy="754063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cs typeface="Aharoni" panose="02010803020104030203" pitchFamily="2" charset="-79"/>
              </a:rPr>
              <a:t>Persistence of Mutual Fund Performance</a:t>
            </a:r>
            <a:endParaRPr lang="en-US" altLang="en-US" sz="3500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8001000" cy="685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Carhart (1997, JF)  - not much of a long term persistence!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81990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8F4B23F-BD50-42DB-81E5-30EEEE20AE79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 Asset Value (NAV)</a:t>
            </a:r>
          </a:p>
          <a:p>
            <a:pPr lvl="1" eaLnBrk="1" hangingPunct="1"/>
            <a:r>
              <a:rPr lang="en-US" altLang="en-US" smtClean="0"/>
              <a:t>A basis for valuation of shares in investment companies</a:t>
            </a:r>
          </a:p>
          <a:p>
            <a:pPr lvl="1" eaLnBrk="1" hangingPunct="1"/>
            <a:r>
              <a:rPr lang="en-US" altLang="en-US" smtClean="0"/>
              <a:t>Same as an open fund’s market value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grayWhite">
          <a:xfrm>
            <a:off x="1735138" y="3937000"/>
            <a:ext cx="1328737" cy="7016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Individual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investors</a:t>
            </a:r>
            <a:endParaRPr lang="en-US" altLang="en-US" sz="2200" b="0"/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grayWhite">
          <a:xfrm>
            <a:off x="4316413" y="3937000"/>
            <a:ext cx="1493837" cy="7016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Investment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company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grayWhite">
          <a:xfrm>
            <a:off x="7239000" y="3581400"/>
            <a:ext cx="946150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Assets</a:t>
            </a:r>
            <a:endParaRPr lang="en-US" altLang="en-US" sz="2200" b="0"/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grayWhite">
          <a:xfrm>
            <a:off x="7239000" y="4089400"/>
            <a:ext cx="946150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Assets</a:t>
            </a:r>
            <a:endParaRPr lang="en-US" altLang="en-US" sz="2200" b="0"/>
          </a:p>
        </p:txBody>
      </p:sp>
      <p:sp>
        <p:nvSpPr>
          <p:cNvPr id="5130" name="Text Box 8"/>
          <p:cNvSpPr txBox="1">
            <a:spLocks noChangeArrowheads="1"/>
          </p:cNvSpPr>
          <p:nvPr/>
        </p:nvSpPr>
        <p:spPr bwMode="grayWhite">
          <a:xfrm>
            <a:off x="7245350" y="4546600"/>
            <a:ext cx="1231900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Liabilities</a:t>
            </a:r>
          </a:p>
        </p:txBody>
      </p:sp>
      <p:cxnSp>
        <p:nvCxnSpPr>
          <p:cNvPr id="5131" name="AutoShape 9"/>
          <p:cNvCxnSpPr>
            <a:cxnSpLocks noChangeShapeType="1"/>
            <a:stCxn id="5126" idx="3"/>
            <a:endCxn id="5127" idx="1"/>
          </p:cNvCxnSpPr>
          <p:nvPr/>
        </p:nvCxnSpPr>
        <p:spPr bwMode="grayWhite">
          <a:xfrm>
            <a:off x="3063875" y="4287838"/>
            <a:ext cx="12525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2" name="AutoShape 10"/>
          <p:cNvCxnSpPr>
            <a:cxnSpLocks noChangeShapeType="1"/>
            <a:stCxn id="5127" idx="3"/>
            <a:endCxn id="5128" idx="1"/>
          </p:cNvCxnSpPr>
          <p:nvPr/>
        </p:nvCxnSpPr>
        <p:spPr bwMode="grayWhite">
          <a:xfrm flipV="1">
            <a:off x="5810250" y="3779838"/>
            <a:ext cx="1428750" cy="508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3" name="AutoShape 11"/>
          <p:cNvCxnSpPr>
            <a:cxnSpLocks noChangeShapeType="1"/>
            <a:stCxn id="5127" idx="3"/>
            <a:endCxn id="5129" idx="1"/>
          </p:cNvCxnSpPr>
          <p:nvPr/>
        </p:nvCxnSpPr>
        <p:spPr bwMode="grayWhite">
          <a:xfrm>
            <a:off x="5810250" y="4287838"/>
            <a:ext cx="1428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4" name="AutoShape 12"/>
          <p:cNvCxnSpPr>
            <a:cxnSpLocks noChangeShapeType="1"/>
            <a:stCxn id="5127" idx="3"/>
            <a:endCxn id="5130" idx="1"/>
          </p:cNvCxnSpPr>
          <p:nvPr/>
        </p:nvCxnSpPr>
        <p:spPr bwMode="grayWhite">
          <a:xfrm>
            <a:off x="5810250" y="4287838"/>
            <a:ext cx="14351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5" name="Text Box 13"/>
          <p:cNvSpPr txBox="1">
            <a:spLocks noChangeArrowheads="1"/>
          </p:cNvSpPr>
          <p:nvPr/>
        </p:nvSpPr>
        <p:spPr bwMode="grayWhite">
          <a:xfrm>
            <a:off x="4549775" y="4826000"/>
            <a:ext cx="9985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Shares</a:t>
            </a:r>
            <a:endParaRPr lang="en-US" altLang="en-US" sz="2200" b="0"/>
          </a:p>
        </p:txBody>
      </p:sp>
      <p:graphicFrame>
        <p:nvGraphicFramePr>
          <p:cNvPr id="5136" name="Object 14"/>
          <p:cNvGraphicFramePr>
            <a:graphicFrameLocks noChangeAspect="1"/>
          </p:cNvGraphicFramePr>
          <p:nvPr/>
        </p:nvGraphicFramePr>
        <p:xfrm>
          <a:off x="1735138" y="5264150"/>
          <a:ext cx="606901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2781326" imgH="371398" progId="Equation.3">
                  <p:embed/>
                </p:oleObj>
              </mc:Choice>
              <mc:Fallback>
                <p:oleObj name="Equation" r:id="rId3" imgW="2781326" imgH="371398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White">
                      <a:xfrm>
                        <a:off x="1735138" y="5264150"/>
                        <a:ext cx="606901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37" name="AutoShape 15"/>
          <p:cNvCxnSpPr>
            <a:cxnSpLocks noChangeShapeType="1"/>
            <a:stCxn id="5130" idx="2"/>
            <a:endCxn id="5135" idx="3"/>
          </p:cNvCxnSpPr>
          <p:nvPr/>
        </p:nvCxnSpPr>
        <p:spPr bwMode="grayWhite">
          <a:xfrm rot="5400000">
            <a:off x="6661944" y="3829844"/>
            <a:ext cx="85725" cy="2312987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8" name="AutoShape 16"/>
          <p:cNvCxnSpPr>
            <a:cxnSpLocks noChangeShapeType="1"/>
            <a:stCxn id="5135" idx="1"/>
            <a:endCxn id="5126" idx="2"/>
          </p:cNvCxnSpPr>
          <p:nvPr/>
        </p:nvCxnSpPr>
        <p:spPr bwMode="grayWhite">
          <a:xfrm rot="10800000">
            <a:off x="2400300" y="4638675"/>
            <a:ext cx="2149475" cy="39052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C9F5F12-3843-4F45-A678-C7A517C550AB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69238" cy="754063"/>
          </a:xfrm>
        </p:spPr>
        <p:txBody>
          <a:bodyPr/>
          <a:lstStyle/>
          <a:p>
            <a:pPr eaLnBrk="1" hangingPunct="1"/>
            <a:r>
              <a:rPr lang="en-US" altLang="en-US" smtClean="0"/>
              <a:t>Other Investment Organizations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924800" cy="498951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Hedge Funds </a:t>
            </a:r>
          </a:p>
          <a:p>
            <a:pPr lvl="1">
              <a:defRPr/>
            </a:pPr>
            <a:r>
              <a:rPr lang="en-US" sz="2000" dirty="0" smtClean="0"/>
              <a:t>Private speculative investment pool, exempt from SEC regulation</a:t>
            </a:r>
          </a:p>
          <a:p>
            <a:pPr>
              <a:defRPr/>
            </a:pPr>
            <a:r>
              <a:rPr lang="en-US" sz="2800" dirty="0" smtClean="0"/>
              <a:t>Unit Investment Trusts</a:t>
            </a:r>
          </a:p>
          <a:p>
            <a:pPr lvl="1">
              <a:defRPr/>
            </a:pPr>
            <a:r>
              <a:rPr lang="en-US" sz="2000" dirty="0" smtClean="0"/>
              <a:t>Money pooled from many investors is invested in portfolio fixed for life of fund</a:t>
            </a:r>
          </a:p>
          <a:p>
            <a:pPr>
              <a:defRPr/>
            </a:pPr>
            <a:r>
              <a:rPr lang="en-US" sz="2800" dirty="0" smtClean="0"/>
              <a:t>Commingled Funds</a:t>
            </a:r>
          </a:p>
          <a:p>
            <a:pPr lvl="1">
              <a:defRPr/>
            </a:pPr>
            <a:r>
              <a:rPr lang="en-US" sz="2000" dirty="0" smtClean="0"/>
              <a:t>Partnership of investors pooling funds; designed for trusts/larger retirement accounts to get professional management for fee</a:t>
            </a:r>
          </a:p>
          <a:p>
            <a:pPr>
              <a:defRPr/>
            </a:pPr>
            <a:r>
              <a:rPr lang="en-US" sz="2800" dirty="0" smtClean="0"/>
              <a:t>Real Estate Investment Trusts (REITs)</a:t>
            </a:r>
          </a:p>
          <a:p>
            <a:pPr lvl="1">
              <a:defRPr/>
            </a:pPr>
            <a:r>
              <a:rPr lang="en-US" sz="2000" dirty="0" smtClean="0"/>
              <a:t>Similar to closed-end funds, invests in real estate/real estate loans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B9C57E13-9591-4FB6-9C59-0B924D786B2C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2772" name="Picture 2" descr="HF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55575"/>
            <a:ext cx="5745162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3268663" cy="754063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Hedge Funds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3922713" cy="5105400"/>
          </a:xfrm>
          <a:noFill/>
        </p:spPr>
        <p:txBody>
          <a:bodyPr/>
          <a:lstStyle/>
          <a:p>
            <a:pPr eaLnBrk="1" hangingPunct="1"/>
            <a:r>
              <a:rPr lang="en-US" altLang="en-US" sz="2800" smtClean="0"/>
              <a:t>Strategies</a:t>
            </a:r>
          </a:p>
          <a:p>
            <a:pPr lvl="1" eaLnBrk="1" hangingPunct="1"/>
            <a:r>
              <a:rPr lang="en-US" altLang="en-US" sz="2400" smtClean="0"/>
              <a:t>No restrictions</a:t>
            </a:r>
          </a:p>
          <a:p>
            <a:pPr eaLnBrk="1" hangingPunct="1"/>
            <a:r>
              <a:rPr lang="en-US" altLang="en-US" sz="2800" smtClean="0"/>
              <a:t>Objectives</a:t>
            </a:r>
          </a:p>
          <a:p>
            <a:pPr lvl="1" eaLnBrk="1" hangingPunct="1"/>
            <a:r>
              <a:rPr lang="en-US" altLang="en-US" sz="2400" smtClean="0"/>
              <a:t>Arbitrage</a:t>
            </a:r>
          </a:p>
          <a:p>
            <a:pPr lvl="1" eaLnBrk="1" hangingPunct="1"/>
            <a:r>
              <a:rPr lang="en-US" altLang="en-US" sz="2400" smtClean="0"/>
              <a:t>To achieve absolute returns </a:t>
            </a:r>
          </a:p>
          <a:p>
            <a:pPr eaLnBrk="1" hangingPunct="1"/>
            <a:r>
              <a:rPr lang="en-US" altLang="en-US" sz="2800" smtClean="0"/>
              <a:t>Usually market-neutral (market-hedged) positions</a:t>
            </a:r>
          </a:p>
          <a:p>
            <a:pPr eaLnBrk="1" hangingPunct="1"/>
            <a:r>
              <a:rPr lang="en-US" altLang="en-US" sz="2800" smtClean="0"/>
              <a:t>Check this out:</a:t>
            </a:r>
          </a:p>
          <a:p>
            <a:pPr lvl="1" eaLnBrk="1" hangingPunct="1"/>
            <a:r>
              <a:rPr lang="en-US" altLang="en-US" sz="2400" smtClean="0">
                <a:hlinkClick r:id="rId3"/>
              </a:rPr>
              <a:t>www.hedgeindex.com</a:t>
            </a:r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1459539-2A14-4C69-89EB-D8277AD6635F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Investment Trusts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Pools of money invested in a portfolio that is fixed for the life of the fund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Who are they?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Fixed-income portfolios (90% of UITs)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Tax-exempt debt portfolios (90% of fixed-income portfolio)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Unmanaged funds (e.g. SPDR or “Spider”)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grayWhite">
          <a:xfrm>
            <a:off x="1447800" y="2692400"/>
            <a:ext cx="1295400" cy="7112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Individual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investors</a:t>
            </a:r>
            <a:endParaRPr lang="en-US" altLang="en-US" sz="2200" b="0"/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grayWhite">
          <a:xfrm>
            <a:off x="3654425" y="2619375"/>
            <a:ext cx="1435100" cy="83502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Sponsor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Brokerage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Company</a:t>
            </a: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grayWhite">
          <a:xfrm>
            <a:off x="6400800" y="2336800"/>
            <a:ext cx="955675" cy="4064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Assets</a:t>
            </a:r>
            <a:endParaRPr lang="en-US" altLang="en-US" sz="2200" b="0"/>
          </a:p>
        </p:txBody>
      </p:sp>
      <p:sp>
        <p:nvSpPr>
          <p:cNvPr id="33801" name="Text Box 7"/>
          <p:cNvSpPr txBox="1">
            <a:spLocks noChangeArrowheads="1"/>
          </p:cNvSpPr>
          <p:nvPr/>
        </p:nvSpPr>
        <p:spPr bwMode="grayWhite">
          <a:xfrm>
            <a:off x="6400800" y="2844800"/>
            <a:ext cx="955675" cy="4064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Assets</a:t>
            </a:r>
            <a:endParaRPr lang="en-US" altLang="en-US" sz="2200" b="0"/>
          </a:p>
        </p:txBody>
      </p:sp>
      <p:sp>
        <p:nvSpPr>
          <p:cNvPr id="33802" name="Text Box 8"/>
          <p:cNvSpPr txBox="1">
            <a:spLocks noChangeArrowheads="1"/>
          </p:cNvSpPr>
          <p:nvPr/>
        </p:nvSpPr>
        <p:spPr bwMode="grayWhite">
          <a:xfrm>
            <a:off x="6407150" y="3352800"/>
            <a:ext cx="1241425" cy="4064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Liabilities</a:t>
            </a:r>
          </a:p>
        </p:txBody>
      </p:sp>
      <p:cxnSp>
        <p:nvCxnSpPr>
          <p:cNvPr id="33803" name="AutoShape 9"/>
          <p:cNvCxnSpPr>
            <a:cxnSpLocks noChangeShapeType="1"/>
            <a:stCxn id="33799" idx="3"/>
            <a:endCxn id="33800" idx="1"/>
          </p:cNvCxnSpPr>
          <p:nvPr/>
        </p:nvCxnSpPr>
        <p:spPr bwMode="grayWhite">
          <a:xfrm flipV="1">
            <a:off x="5089525" y="2540000"/>
            <a:ext cx="1311275" cy="496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4" name="AutoShape 10"/>
          <p:cNvCxnSpPr>
            <a:cxnSpLocks noChangeShapeType="1"/>
            <a:stCxn id="33799" idx="3"/>
            <a:endCxn id="33802" idx="1"/>
          </p:cNvCxnSpPr>
          <p:nvPr/>
        </p:nvCxnSpPr>
        <p:spPr bwMode="grayWhite">
          <a:xfrm>
            <a:off x="5089525" y="3036888"/>
            <a:ext cx="1317625" cy="519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5" name="Text Box 11"/>
          <p:cNvSpPr txBox="1">
            <a:spLocks noChangeArrowheads="1"/>
          </p:cNvSpPr>
          <p:nvPr/>
        </p:nvSpPr>
        <p:spPr bwMode="grayWhite">
          <a:xfrm>
            <a:off x="2667000" y="3657600"/>
            <a:ext cx="3479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Redeemable trust certificates</a:t>
            </a:r>
            <a:endParaRPr lang="en-US" altLang="en-US" sz="2200" b="0"/>
          </a:p>
        </p:txBody>
      </p:sp>
      <p:cxnSp>
        <p:nvCxnSpPr>
          <p:cNvPr id="33806" name="AutoShape 12"/>
          <p:cNvCxnSpPr>
            <a:cxnSpLocks noChangeShapeType="1"/>
            <a:stCxn id="33805" idx="1"/>
            <a:endCxn id="33798" idx="2"/>
          </p:cNvCxnSpPr>
          <p:nvPr/>
        </p:nvCxnSpPr>
        <p:spPr bwMode="grayWhite">
          <a:xfrm rot="10800000">
            <a:off x="2095500" y="3403600"/>
            <a:ext cx="571500" cy="4572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7" name="Text Box 13"/>
          <p:cNvSpPr txBox="1">
            <a:spLocks noChangeArrowheads="1"/>
          </p:cNvSpPr>
          <p:nvPr/>
        </p:nvSpPr>
        <p:spPr bwMode="grayWhite">
          <a:xfrm>
            <a:off x="8204200" y="2844800"/>
            <a:ext cx="771525" cy="4064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Trust</a:t>
            </a:r>
            <a:endParaRPr lang="en-US" altLang="en-US" sz="2200" b="0"/>
          </a:p>
        </p:txBody>
      </p:sp>
      <p:cxnSp>
        <p:nvCxnSpPr>
          <p:cNvPr id="33808" name="AutoShape 14"/>
          <p:cNvCxnSpPr>
            <a:cxnSpLocks noChangeShapeType="1"/>
            <a:stCxn id="33800" idx="3"/>
            <a:endCxn id="33807" idx="1"/>
          </p:cNvCxnSpPr>
          <p:nvPr/>
        </p:nvCxnSpPr>
        <p:spPr bwMode="grayWhite">
          <a:xfrm>
            <a:off x="7356475" y="2540000"/>
            <a:ext cx="847725" cy="508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9" name="AutoShape 15"/>
          <p:cNvCxnSpPr>
            <a:cxnSpLocks noChangeShapeType="1"/>
            <a:stCxn id="33801" idx="3"/>
            <a:endCxn id="33807" idx="1"/>
          </p:cNvCxnSpPr>
          <p:nvPr/>
        </p:nvCxnSpPr>
        <p:spPr bwMode="grayWhite">
          <a:xfrm>
            <a:off x="7356475" y="3048000"/>
            <a:ext cx="847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0" name="AutoShape 16"/>
          <p:cNvCxnSpPr>
            <a:cxnSpLocks noChangeShapeType="1"/>
            <a:stCxn id="33802" idx="3"/>
            <a:endCxn id="33807" idx="1"/>
          </p:cNvCxnSpPr>
          <p:nvPr/>
        </p:nvCxnSpPr>
        <p:spPr bwMode="grayWhite">
          <a:xfrm flipV="1">
            <a:off x="7648575" y="3048000"/>
            <a:ext cx="555625" cy="508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1" name="AutoShape 17"/>
          <p:cNvCxnSpPr>
            <a:cxnSpLocks noChangeShapeType="1"/>
            <a:stCxn id="33807" idx="2"/>
            <a:endCxn id="33805" idx="3"/>
          </p:cNvCxnSpPr>
          <p:nvPr/>
        </p:nvCxnSpPr>
        <p:spPr bwMode="grayWhite">
          <a:xfrm rot="5400000">
            <a:off x="7063582" y="2334418"/>
            <a:ext cx="609600" cy="2443163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2" name="Line 18"/>
          <p:cNvSpPr>
            <a:spLocks noChangeShapeType="1"/>
          </p:cNvSpPr>
          <p:nvPr/>
        </p:nvSpPr>
        <p:spPr bwMode="auto">
          <a:xfrm>
            <a:off x="27432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19"/>
          <p:cNvSpPr>
            <a:spLocks noChangeShapeType="1"/>
          </p:cNvSpPr>
          <p:nvPr/>
        </p:nvSpPr>
        <p:spPr bwMode="auto">
          <a:xfrm>
            <a:off x="5181600" y="3048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6730E1D-DF31-4BAB-86C9-432712634337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Investment Trusts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What’s in for the sponsors</a:t>
            </a:r>
          </a:p>
          <a:p>
            <a:pPr lvl="1" eaLnBrk="1" hangingPunct="1"/>
            <a:r>
              <a:rPr lang="en-US" altLang="en-US" smtClean="0"/>
              <a:t>Sell trust shares at a premium over NAV</a:t>
            </a:r>
          </a:p>
          <a:p>
            <a:pPr eaLnBrk="1" hangingPunct="1"/>
            <a:r>
              <a:rPr lang="en-US" altLang="en-US" smtClean="0"/>
              <a:t>An Example</a:t>
            </a:r>
          </a:p>
          <a:p>
            <a:pPr lvl="1" eaLnBrk="1" hangingPunct="1"/>
            <a:r>
              <a:rPr lang="en-US" altLang="en-US" smtClean="0"/>
              <a:t>A trust purchases $5 million of assets. It then sells 5,000 shares to the public at a price of $1,030 per share. What is the premium?</a:t>
            </a:r>
          </a:p>
          <a:p>
            <a:pPr eaLnBrk="1" hangingPunct="1"/>
            <a:r>
              <a:rPr lang="en-US" altLang="en-US" smtClean="0"/>
              <a:t>Answer</a:t>
            </a:r>
          </a:p>
        </p:txBody>
      </p:sp>
      <p:graphicFrame>
        <p:nvGraphicFramePr>
          <p:cNvPr id="34822" name="Object 4"/>
          <p:cNvGraphicFramePr>
            <a:graphicFrameLocks noChangeAspect="1"/>
          </p:cNvGraphicFramePr>
          <p:nvPr/>
        </p:nvGraphicFramePr>
        <p:xfrm>
          <a:off x="3055938" y="5399088"/>
          <a:ext cx="376396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3" imgW="1857365" imgH="371398" progId="Equation.3">
                  <p:embed/>
                </p:oleObj>
              </mc:Choice>
              <mc:Fallback>
                <p:oleObj name="Equation" r:id="rId3" imgW="1857365" imgH="37139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White">
                      <a:xfrm>
                        <a:off x="3055938" y="5399088"/>
                        <a:ext cx="3763962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83AE341-A3B8-420F-9B99-AF61EF7010D4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029575" cy="754063"/>
          </a:xfrm>
        </p:spPr>
        <p:txBody>
          <a:bodyPr/>
          <a:lstStyle/>
          <a:p>
            <a:pPr eaLnBrk="1" hangingPunct="1"/>
            <a:r>
              <a:rPr lang="en-US" altLang="en-US" smtClean="0"/>
              <a:t>Recent Developments - ETFs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888288" cy="4837113"/>
          </a:xfrm>
        </p:spPr>
        <p:txBody>
          <a:bodyPr/>
          <a:lstStyle/>
          <a:p>
            <a:r>
              <a:rPr lang="en-US" altLang="en-US" b="1" smtClean="0"/>
              <a:t>Exchange-Traded Funds (ETFs)</a:t>
            </a:r>
          </a:p>
          <a:p>
            <a:pPr lvl="1"/>
            <a:r>
              <a:rPr lang="en-US" altLang="en-US" smtClean="0"/>
              <a:t>Funds that allow investors to trade index portfolios</a:t>
            </a:r>
          </a:p>
          <a:p>
            <a:pPr lvl="1"/>
            <a:endParaRPr lang="en-US" altLang="en-US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ja-JP" i="1" smtClean="0">
                <a:ea typeface="ＭＳ Ｐゴシック" panose="020B0600070205080204" pitchFamily="34" charset="-128"/>
              </a:rPr>
              <a:t>Examples: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ja-JP" smtClean="0">
                <a:ea typeface="ＭＳ Ｐゴシック" panose="020B0600070205080204" pitchFamily="34" charset="-128"/>
                <a:hlinkClick r:id="rId2"/>
              </a:rPr>
              <a:t>“</a:t>
            </a:r>
            <a:r>
              <a:rPr lang="en-US" altLang="en-US" smtClean="0">
                <a:hlinkClick r:id="rId2"/>
              </a:rPr>
              <a:t>Spiders,” </a:t>
            </a:r>
            <a:r>
              <a:rPr lang="en-US" altLang="ja-JP" smtClean="0">
                <a:ea typeface="ＭＳ Ｐゴシック" panose="020B0600070205080204" pitchFamily="34" charset="-128"/>
                <a:hlinkClick r:id="rId2"/>
              </a:rPr>
              <a:t>“</a:t>
            </a:r>
            <a:r>
              <a:rPr lang="en-US" altLang="en-US" smtClean="0">
                <a:hlinkClick r:id="rId2"/>
              </a:rPr>
              <a:t>Diamonds</a:t>
            </a:r>
            <a:r>
              <a:rPr lang="en-US" altLang="ja-JP" smtClean="0">
                <a:ea typeface="ＭＳ Ｐゴシック" panose="020B0600070205080204" pitchFamily="34" charset="-128"/>
                <a:hlinkClick r:id="rId2"/>
              </a:rPr>
              <a:t>,”</a:t>
            </a:r>
            <a:r>
              <a:rPr lang="en-US" altLang="en-US" smtClean="0">
                <a:hlinkClick r:id="rId2"/>
              </a:rPr>
              <a:t> and “Cubes</a:t>
            </a:r>
            <a:r>
              <a:rPr lang="en-US" altLang="ja-JP" smtClean="0">
                <a:ea typeface="ＭＳ Ｐゴシック" panose="020B0600070205080204" pitchFamily="34" charset="-128"/>
                <a:hlinkClick r:id="rId2"/>
              </a:rPr>
              <a:t>”</a:t>
            </a:r>
            <a:r>
              <a:rPr lang="en-US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hlinkClick r:id="rId3"/>
              </a:rPr>
              <a:t>Spiders</a:t>
            </a:r>
            <a:r>
              <a:rPr lang="en-US" altLang="en-US" smtClean="0"/>
              <a:t> - the first index ETF started in 1993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hlinkClick r:id="rId4"/>
              </a:rPr>
              <a:t>iShares</a:t>
            </a:r>
            <a:r>
              <a:rPr lang="en-US" altLang="en-US" smtClean="0"/>
              <a:t> by BlackRock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hlinkClick r:id="rId5"/>
              </a:rPr>
              <a:t>Market Vectors</a:t>
            </a:r>
            <a:r>
              <a:rPr lang="en-US" altLang="en-US" smtClean="0"/>
              <a:t> by Van Eck 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816236A6-38FE-4DBE-8F91-8FB462B0662C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953375" cy="754063"/>
          </a:xfrm>
        </p:spPr>
        <p:txBody>
          <a:bodyPr/>
          <a:lstStyle/>
          <a:p>
            <a:pPr eaLnBrk="1" hangingPunct="1"/>
            <a:r>
              <a:rPr lang="en-US" altLang="en-US" smtClean="0"/>
              <a:t>ETFs – Sponsors and Products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162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6B0DD7C-8D27-430D-A6BA-8C5678CFB977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953375" cy="754063"/>
          </a:xfrm>
        </p:spPr>
        <p:txBody>
          <a:bodyPr/>
          <a:lstStyle/>
          <a:p>
            <a:pPr eaLnBrk="1" hangingPunct="1"/>
            <a:r>
              <a:rPr lang="en-US" altLang="en-US" smtClean="0"/>
              <a:t>ETFs – Pros and Cons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888288" cy="4989513"/>
          </a:xfrm>
        </p:spPr>
        <p:txBody>
          <a:bodyPr/>
          <a:lstStyle/>
          <a:p>
            <a:r>
              <a:rPr lang="en-US" altLang="en-US" smtClean="0"/>
              <a:t>Potential Advantages</a:t>
            </a:r>
          </a:p>
          <a:p>
            <a:pPr lvl="1"/>
            <a:r>
              <a:rPr lang="en-US" altLang="en-US" smtClean="0"/>
              <a:t>Trade continuously throughout day like stocks</a:t>
            </a:r>
          </a:p>
          <a:p>
            <a:pPr lvl="1"/>
            <a:r>
              <a:rPr lang="en-US" altLang="en-US" smtClean="0"/>
              <a:t>Can be sold short or purchased on margin</a:t>
            </a:r>
          </a:p>
          <a:p>
            <a:pPr lvl="1"/>
            <a:r>
              <a:rPr lang="en-US" altLang="en-US" smtClean="0"/>
              <a:t>Lower costs (no marketing, lower fund expenses)</a:t>
            </a:r>
          </a:p>
          <a:p>
            <a:pPr lvl="1"/>
            <a:r>
              <a:rPr lang="en-US" altLang="en-US" smtClean="0"/>
              <a:t>Potentially lower tax rates</a:t>
            </a:r>
          </a:p>
          <a:p>
            <a:r>
              <a:rPr lang="en-US" altLang="en-US" smtClean="0"/>
              <a:t>Potential Disadvantages</a:t>
            </a:r>
          </a:p>
          <a:p>
            <a:pPr lvl="1"/>
            <a:r>
              <a:rPr lang="en-US" altLang="en-US" smtClean="0"/>
              <a:t>Small deviations from NAV possible</a:t>
            </a:r>
          </a:p>
          <a:p>
            <a:pPr lvl="1"/>
            <a:r>
              <a:rPr lang="en-US" altLang="en-US" smtClean="0"/>
              <a:t>Brokerage commission to buy ETF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Personal Investing 2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6440F14-2AE2-4940-8099-9E3110EB598A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4070"/>
            <a:ext cx="8181975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Growth of U.S. ETFs over Time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3454" y="880454"/>
          <a:ext cx="8839200" cy="500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5932314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Investment Company Institute, 2010-2014 </a:t>
            </a:r>
            <a:r>
              <a:rPr lang="en-US" sz="1400" i="1" dirty="0" smtClean="0"/>
              <a:t>Investment Company Fact Books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723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Personal Investing 2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3230FC9-FCD6-4197-96A6-D5BFAD6727B6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953375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Where are We Now?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09142"/>
            <a:ext cx="7888288" cy="1143000"/>
          </a:xfrm>
        </p:spPr>
        <p:txBody>
          <a:bodyPr/>
          <a:lstStyle/>
          <a:p>
            <a:r>
              <a:rPr lang="en-US" altLang="en-US" dirty="0" smtClean="0"/>
              <a:t>Investment Company Assets Under Management, 2013 ($ Billion)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644912" y="1828800"/>
          <a:ext cx="784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9100" y="6032212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292934"/>
                </a:solidFill>
              </a:rPr>
              <a:t>Source: Investment Company Institute, </a:t>
            </a:r>
            <a:r>
              <a:rPr lang="en-US" sz="1400" dirty="0" smtClean="0">
                <a:solidFill>
                  <a:srgbClr val="292934"/>
                </a:solidFill>
              </a:rPr>
              <a:t>2014 </a:t>
            </a:r>
            <a:r>
              <a:rPr lang="en-US" sz="1400" i="1" dirty="0">
                <a:solidFill>
                  <a:srgbClr val="292934"/>
                </a:solidFill>
              </a:rPr>
              <a:t>Investment Company Fact </a:t>
            </a:r>
            <a:r>
              <a:rPr lang="en-US" sz="1400" i="1" dirty="0" smtClean="0">
                <a:solidFill>
                  <a:srgbClr val="292934"/>
                </a:solidFill>
              </a:rPr>
              <a:t>Book</a:t>
            </a:r>
            <a:endParaRPr lang="en-US" sz="1400" i="1" dirty="0">
              <a:solidFill>
                <a:srgbClr val="29293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BBFFBCA4-0272-41AB-AE6F-74743446A955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Example</a:t>
            </a:r>
          </a:p>
          <a:p>
            <a:pPr lvl="1" eaLnBrk="1" hangingPunct="1"/>
            <a:r>
              <a:rPr lang="en-US" altLang="en-US" smtClean="0"/>
              <a:t>A mutual fund manages a portfolio of securities worth $120 million. It owes $4 million to its investment advisors and another $1 million to various suppliers of office products. The fund has 5 million shares. What is the Net Asset Value?</a:t>
            </a:r>
          </a:p>
          <a:p>
            <a:pPr eaLnBrk="1" hangingPunct="1"/>
            <a:r>
              <a:rPr lang="en-US" altLang="en-US" smtClean="0"/>
              <a:t>Answer </a:t>
            </a:r>
          </a:p>
        </p:txBody>
      </p:sp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1981200" y="5334000"/>
          <a:ext cx="6172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3076540" imgH="343016" progId="Equation.3">
                  <p:embed/>
                </p:oleObj>
              </mc:Choice>
              <mc:Fallback>
                <p:oleObj name="Equation" r:id="rId3" imgW="3076540" imgH="34301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White">
                      <a:xfrm>
                        <a:off x="1981200" y="5334000"/>
                        <a:ext cx="6172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7DC86615-8E52-47F0-8C15-EBF4349143A0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Types: Open-End Funds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Managed investment company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Investors can invest/divest in the fund by cashing in/out at NAV (at the day’s closing prices)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Market price = NAV: sold at par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Dominant type of investment: over 90%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Assets under management: nearly $12 trillion by 2011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grayWhite">
          <a:xfrm>
            <a:off x="1598613" y="2357438"/>
            <a:ext cx="1328737" cy="7016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Individual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investors</a:t>
            </a:r>
            <a:endParaRPr lang="en-US" altLang="en-US" sz="2200" b="0"/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grayWhite">
          <a:xfrm>
            <a:off x="4724400" y="3200400"/>
            <a:ext cx="2590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Redeemable shares</a:t>
            </a:r>
            <a:endParaRPr lang="en-US" altLang="en-US" sz="2200" b="0"/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grayWhite">
          <a:xfrm>
            <a:off x="3351213" y="2357438"/>
            <a:ext cx="1666875" cy="7016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Fund’s board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of directors</a:t>
            </a:r>
            <a:endParaRPr lang="en-US" altLang="en-US" sz="2200" b="0"/>
          </a:p>
        </p:txBody>
      </p:sp>
      <p:cxnSp>
        <p:nvCxnSpPr>
          <p:cNvPr id="7177" name="AutoShape 7"/>
          <p:cNvCxnSpPr>
            <a:cxnSpLocks noChangeShapeType="1"/>
            <a:stCxn id="7174" idx="3"/>
            <a:endCxn id="7176" idx="1"/>
          </p:cNvCxnSpPr>
          <p:nvPr/>
        </p:nvCxnSpPr>
        <p:spPr bwMode="grayWhite">
          <a:xfrm>
            <a:off x="2927350" y="2708275"/>
            <a:ext cx="423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8" name="Text Box 8"/>
          <p:cNvSpPr txBox="1">
            <a:spLocks noChangeArrowheads="1"/>
          </p:cNvSpPr>
          <p:nvPr/>
        </p:nvSpPr>
        <p:spPr bwMode="grayWhite">
          <a:xfrm>
            <a:off x="5410200" y="2357438"/>
            <a:ext cx="1665288" cy="7016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Management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company</a:t>
            </a:r>
            <a:endParaRPr lang="en-US" altLang="en-US" sz="2200" b="0"/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grayWhite">
          <a:xfrm>
            <a:off x="7589838" y="1976438"/>
            <a:ext cx="946150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Assets</a:t>
            </a:r>
            <a:endParaRPr lang="en-US" altLang="en-US" sz="2200" b="0"/>
          </a:p>
        </p:txBody>
      </p:sp>
      <p:sp>
        <p:nvSpPr>
          <p:cNvPr id="7180" name="Text Box 10"/>
          <p:cNvSpPr txBox="1">
            <a:spLocks noChangeArrowheads="1"/>
          </p:cNvSpPr>
          <p:nvPr/>
        </p:nvSpPr>
        <p:spPr bwMode="grayWhite">
          <a:xfrm>
            <a:off x="7589838" y="2509838"/>
            <a:ext cx="946150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Assets</a:t>
            </a:r>
            <a:endParaRPr lang="en-US" altLang="en-US" sz="2200" b="0"/>
          </a:p>
        </p:txBody>
      </p:sp>
      <p:sp>
        <p:nvSpPr>
          <p:cNvPr id="7181" name="Text Box 11"/>
          <p:cNvSpPr txBox="1">
            <a:spLocks noChangeArrowheads="1"/>
          </p:cNvSpPr>
          <p:nvPr/>
        </p:nvSpPr>
        <p:spPr bwMode="grayWhite">
          <a:xfrm>
            <a:off x="7596188" y="3068638"/>
            <a:ext cx="1231900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Liabilities</a:t>
            </a:r>
          </a:p>
        </p:txBody>
      </p:sp>
      <p:cxnSp>
        <p:nvCxnSpPr>
          <p:cNvPr id="7182" name="AutoShape 12"/>
          <p:cNvCxnSpPr>
            <a:cxnSpLocks noChangeShapeType="1"/>
            <a:stCxn id="7176" idx="3"/>
            <a:endCxn id="7178" idx="1"/>
          </p:cNvCxnSpPr>
          <p:nvPr/>
        </p:nvCxnSpPr>
        <p:spPr bwMode="grayWhite">
          <a:xfrm>
            <a:off x="5018088" y="2708275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3" name="AutoShape 13"/>
          <p:cNvCxnSpPr>
            <a:cxnSpLocks noChangeShapeType="1"/>
            <a:stCxn id="7178" idx="3"/>
            <a:endCxn id="7179" idx="1"/>
          </p:cNvCxnSpPr>
          <p:nvPr/>
        </p:nvCxnSpPr>
        <p:spPr bwMode="grayWhite">
          <a:xfrm flipV="1">
            <a:off x="7075488" y="2174875"/>
            <a:ext cx="51435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4" name="AutoShape 14"/>
          <p:cNvCxnSpPr>
            <a:cxnSpLocks noChangeShapeType="1"/>
            <a:stCxn id="7178" idx="3"/>
            <a:endCxn id="7180" idx="1"/>
          </p:cNvCxnSpPr>
          <p:nvPr/>
        </p:nvCxnSpPr>
        <p:spPr bwMode="grayWhite">
          <a:xfrm>
            <a:off x="7075488" y="2708275"/>
            <a:ext cx="514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5" name="AutoShape 15"/>
          <p:cNvCxnSpPr>
            <a:cxnSpLocks noChangeShapeType="1"/>
            <a:stCxn id="7178" idx="3"/>
            <a:endCxn id="7181" idx="1"/>
          </p:cNvCxnSpPr>
          <p:nvPr/>
        </p:nvCxnSpPr>
        <p:spPr bwMode="grayWhite">
          <a:xfrm>
            <a:off x="7075488" y="2708275"/>
            <a:ext cx="520700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6" name="AutoShape 16"/>
          <p:cNvCxnSpPr>
            <a:cxnSpLocks noChangeShapeType="1"/>
            <a:stCxn id="7175" idx="1"/>
            <a:endCxn id="7174" idx="2"/>
          </p:cNvCxnSpPr>
          <p:nvPr/>
        </p:nvCxnSpPr>
        <p:spPr bwMode="grayWhite">
          <a:xfrm rot="10800000">
            <a:off x="2263775" y="3059113"/>
            <a:ext cx="2460625" cy="31432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7" name="Line 17"/>
          <p:cNvSpPr>
            <a:spLocks noChangeShapeType="1"/>
          </p:cNvSpPr>
          <p:nvPr/>
        </p:nvSpPr>
        <p:spPr bwMode="auto">
          <a:xfrm>
            <a:off x="6248400" y="3048000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2EF9A29-D1CC-40DC-8321-5C6F8E194384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Types: Investment Policies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Money market funds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Specializing in money market securities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Equity Funds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Fixed Income Funds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Treasury, corporate, high yield bonds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grayWhite">
          <a:xfrm>
            <a:off x="2678113" y="4784725"/>
            <a:ext cx="1928812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Current income</a:t>
            </a:r>
            <a:endParaRPr lang="en-US" altLang="en-US" sz="2400" b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grayWhite">
          <a:xfrm>
            <a:off x="2362200" y="2889250"/>
            <a:ext cx="2509838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Capital appreciation </a:t>
            </a:r>
            <a:endParaRPr lang="en-US" altLang="en-US" sz="2000" b="0">
              <a:sym typeface="Symbol" panose="05050102010706020507" pitchFamily="18" charset="2"/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grayWhite">
          <a:xfrm>
            <a:off x="5375275" y="2892425"/>
            <a:ext cx="2879725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Maximum Capital Gains</a:t>
            </a: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grayWhite">
          <a:xfrm>
            <a:off x="6316663" y="3367088"/>
            <a:ext cx="1001712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Growth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grayWhite">
          <a:xfrm>
            <a:off x="5624513" y="3843338"/>
            <a:ext cx="2397125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Growth and Income</a:t>
            </a: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grayWhite">
          <a:xfrm>
            <a:off x="6310313" y="4318000"/>
            <a:ext cx="1016000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Income</a:t>
            </a: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grayWhite">
          <a:xfrm>
            <a:off x="5562600" y="4794250"/>
            <a:ext cx="2497138" cy="39687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Income and Security</a:t>
            </a: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grayWhite">
          <a:xfrm>
            <a:off x="3379788" y="3959225"/>
            <a:ext cx="67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Risk</a:t>
            </a:r>
            <a:endParaRPr lang="en-US" altLang="en-US" sz="2400" b="0"/>
          </a:p>
        </p:txBody>
      </p:sp>
      <p:sp>
        <p:nvSpPr>
          <p:cNvPr id="8206" name="AutoShape 12"/>
          <p:cNvSpPr>
            <a:spLocks noChangeArrowheads="1"/>
          </p:cNvSpPr>
          <p:nvPr/>
        </p:nvSpPr>
        <p:spPr bwMode="auto">
          <a:xfrm>
            <a:off x="3048000" y="3367088"/>
            <a:ext cx="1330325" cy="1347787"/>
          </a:xfrm>
          <a:prstGeom prst="upArrow">
            <a:avLst>
              <a:gd name="adj1" fmla="val 50000"/>
              <a:gd name="adj2" fmla="val 25328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8CDFCF0A-C6C6-4394-86BD-0FBD32346C11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Types: Investment Policies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Balanced and Income Funds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Fixed % equities and fixed-income securities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Asset Allocation Funds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Variable % equities and fixed-income securities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Market timers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Specialized Sector Funds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Internet, biotech, pharmaceuticals,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Index Funds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Tracking S&amp;P500, DJIA,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Global Funds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Invest in securities of other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00229C6-06D9-4B1E-9552-EE2AD1A89456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Open-End Funds – Strategies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Can not use leverage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Can not use short sales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Can not use fast turnover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Must receive less than 30% of the gross income from the sale of securities held less than 3 months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What </a:t>
            </a:r>
            <a:r>
              <a:rPr lang="en-US" altLang="en-US" sz="2800" b="1" smtClean="0"/>
              <a:t>can</a:t>
            </a:r>
            <a:r>
              <a:rPr lang="en-US" altLang="en-US" sz="2800" smtClean="0"/>
              <a:t> they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ahoma" panose="020B0604030504040204" pitchFamily="34" charset="0"/>
              </a:rPr>
              <a:t>Investments 6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CB2A87F-0E13-4281-8A30-4D31605FA2DB}" type="slidenum">
              <a:rPr lang="en-US" altLang="en-US" sz="14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Costs: Sales Load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Front-end load (“entrance fee”)</a:t>
            </a:r>
          </a:p>
          <a:p>
            <a:pPr lvl="1" eaLnBrk="1" hangingPunct="1"/>
            <a:r>
              <a:rPr lang="en-US" altLang="en-US" smtClean="0"/>
              <a:t>A commission or sales charge</a:t>
            </a:r>
          </a:p>
          <a:p>
            <a:pPr lvl="1" eaLnBrk="1" hangingPunct="1"/>
            <a:r>
              <a:rPr lang="en-US" altLang="en-US" smtClean="0"/>
              <a:t>Not to exceed 8.5%</a:t>
            </a:r>
          </a:p>
          <a:p>
            <a:pPr lvl="1" eaLnBrk="1" hangingPunct="1"/>
            <a:r>
              <a:rPr lang="en-US" altLang="en-US" smtClean="0"/>
              <a:t>Low load funds: 1-3%</a:t>
            </a:r>
          </a:p>
          <a:p>
            <a:pPr eaLnBrk="1" hangingPunct="1"/>
            <a:r>
              <a:rPr lang="en-US" altLang="en-US" smtClean="0"/>
              <a:t>Back-end load (“exit fee”)</a:t>
            </a:r>
          </a:p>
          <a:p>
            <a:pPr lvl="1" eaLnBrk="1" hangingPunct="1"/>
            <a:r>
              <a:rPr lang="en-US" altLang="en-US" smtClean="0"/>
              <a:t>A redemption fee</a:t>
            </a:r>
          </a:p>
          <a:p>
            <a:pPr lvl="1" eaLnBrk="1" hangingPunct="1"/>
            <a:r>
              <a:rPr lang="en-US" altLang="en-US" smtClean="0"/>
              <a:t>Contingent deferred sales charges</a:t>
            </a:r>
          </a:p>
          <a:p>
            <a:pPr lvl="1" eaLnBrk="1" hangingPunct="1"/>
            <a:r>
              <a:rPr lang="en-US" altLang="en-US" smtClean="0"/>
              <a:t>5-6% with 1% sliding down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186">
  <a:themeElements>
    <a:clrScheme name="BA18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A186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18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18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18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18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18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18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18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</TotalTime>
  <Words>2040</Words>
  <Application>Microsoft Office PowerPoint</Application>
  <PresentationFormat>On-screen Show (4:3)</PresentationFormat>
  <Paragraphs>461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Aharoni</vt:lpstr>
      <vt:lpstr>Arial</vt:lpstr>
      <vt:lpstr>Calibri</vt:lpstr>
      <vt:lpstr>Symbol</vt:lpstr>
      <vt:lpstr>Tahoma</vt:lpstr>
      <vt:lpstr>Times New Roman</vt:lpstr>
      <vt:lpstr>Wingdings</vt:lpstr>
      <vt:lpstr>BA186</vt:lpstr>
      <vt:lpstr>Equation</vt:lpstr>
      <vt:lpstr>Worksheet</vt:lpstr>
      <vt:lpstr>Mutual Funds</vt:lpstr>
      <vt:lpstr>Basics</vt:lpstr>
      <vt:lpstr>Basics</vt:lpstr>
      <vt:lpstr>Basics</vt:lpstr>
      <vt:lpstr>Types: Open-End Funds</vt:lpstr>
      <vt:lpstr>Types: Investment Policies</vt:lpstr>
      <vt:lpstr>Types: Investment Policies</vt:lpstr>
      <vt:lpstr>Open-End Funds – Strategies</vt:lpstr>
      <vt:lpstr>Costs: Sales Load</vt:lpstr>
      <vt:lpstr>Costs: Operating Expenses</vt:lpstr>
      <vt:lpstr>Costs: Example</vt:lpstr>
      <vt:lpstr>Taxation</vt:lpstr>
      <vt:lpstr>Taxation</vt:lpstr>
      <vt:lpstr>Closed-End Funds (CEFs)</vt:lpstr>
      <vt:lpstr>CEFs - NAV vs. Price</vt:lpstr>
      <vt:lpstr>CEFs – Snapshot</vt:lpstr>
      <vt:lpstr>CEFs – Issuers and Resources</vt:lpstr>
      <vt:lpstr>Example: Nuveen New York Performance Plus Municipal Fund</vt:lpstr>
      <vt:lpstr>Example: Nuveen New York Performance Plus Municipal Fund</vt:lpstr>
      <vt:lpstr>Open-End vs. Closed-End Funds</vt:lpstr>
      <vt:lpstr>Mutual Fund Resources</vt:lpstr>
      <vt:lpstr>Performance</vt:lpstr>
      <vt:lpstr>Performance</vt:lpstr>
      <vt:lpstr>Performance</vt:lpstr>
      <vt:lpstr>Performance</vt:lpstr>
      <vt:lpstr>Performance – Hot Hands</vt:lpstr>
      <vt:lpstr>Performance – Past and Future</vt:lpstr>
      <vt:lpstr>Performance – Past and Future</vt:lpstr>
      <vt:lpstr>Persistence of Mutual Fund Performance</vt:lpstr>
      <vt:lpstr>Other Investment Organizations</vt:lpstr>
      <vt:lpstr>Hedge Funds</vt:lpstr>
      <vt:lpstr>Unit Investment Trusts</vt:lpstr>
      <vt:lpstr>Unit Investment Trusts</vt:lpstr>
      <vt:lpstr>Recent Developments - ETFs</vt:lpstr>
      <vt:lpstr>ETFs – Sponsors and Products</vt:lpstr>
      <vt:lpstr>ETFs – Pros and Cons</vt:lpstr>
      <vt:lpstr>Growth of U.S. ETFs over Time</vt:lpstr>
      <vt:lpstr>Where are We Now?</vt:lpstr>
    </vt:vector>
  </TitlesOfParts>
  <Company>WCOB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Investments 6</dc:title>
  <dc:creator>Alexey Malakhov</dc:creator>
  <cp:lastModifiedBy>Alexey Malakhov</cp:lastModifiedBy>
  <cp:revision>150</cp:revision>
  <dcterms:created xsi:type="dcterms:W3CDTF">2000-02-10T20:34:07Z</dcterms:created>
  <dcterms:modified xsi:type="dcterms:W3CDTF">2017-06-30T00:38:38Z</dcterms:modified>
</cp:coreProperties>
</file>