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29"/>
  </p:notesMasterIdLst>
  <p:handoutMasterIdLst>
    <p:handoutMasterId r:id="rId30"/>
  </p:handoutMasterIdLst>
  <p:sldIdLst>
    <p:sldId id="292" r:id="rId2"/>
    <p:sldId id="284" r:id="rId3"/>
    <p:sldId id="257" r:id="rId4"/>
    <p:sldId id="288" r:id="rId5"/>
    <p:sldId id="258" r:id="rId6"/>
    <p:sldId id="259" r:id="rId7"/>
    <p:sldId id="276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9" r:id="rId17"/>
    <p:sldId id="293" r:id="rId18"/>
    <p:sldId id="270" r:id="rId19"/>
    <p:sldId id="289" r:id="rId20"/>
    <p:sldId id="273" r:id="rId21"/>
    <p:sldId id="290" r:id="rId22"/>
    <p:sldId id="280" r:id="rId23"/>
    <p:sldId id="285" r:id="rId24"/>
    <p:sldId id="272" r:id="rId25"/>
    <p:sldId id="291" r:id="rId26"/>
    <p:sldId id="286" r:id="rId27"/>
    <p:sldId id="275" r:id="rId28"/>
  </p:sldIdLst>
  <p:sldSz cx="9144000" cy="6858000" type="letter"/>
  <p:notesSz cx="6997700" cy="9271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A3A3E1"/>
    <a:srgbClr val="FF66FF"/>
    <a:srgbClr val="FFCCCC"/>
    <a:srgbClr val="081D58"/>
    <a:srgbClr val="790015"/>
    <a:srgbClr val="005400"/>
    <a:srgbClr val="0027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46" autoAdjust="0"/>
    <p:restoredTop sz="95036" autoAdjust="0"/>
  </p:normalViewPr>
  <p:slideViewPr>
    <p:cSldViewPr>
      <p:cViewPr varScale="1">
        <p:scale>
          <a:sx n="84" d="100"/>
          <a:sy n="84" d="100"/>
        </p:scale>
        <p:origin x="1776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5944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691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32387" cy="417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008" tIns="45197" rIns="92008" bIns="451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1193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76200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25908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854E3A-37E0-4BBA-99BA-A256C35F721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015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518DF1-022E-4282-98D6-FB24B63D911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2754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3063" y="260350"/>
            <a:ext cx="1963737" cy="5865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7088" y="260350"/>
            <a:ext cx="5743575" cy="5865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57D07-0976-4B87-9C5E-C930D92A015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0573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5C1EA5-7209-49A1-858D-E647802FD87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963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56C377-37D4-45EE-91C9-3DC479B08DC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47607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600200"/>
            <a:ext cx="35655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1275" y="1600200"/>
            <a:ext cx="35655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06DD02-FCC2-4275-A23E-A4FACDB8A64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78513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B1CC1C-8950-45AC-B4FF-BDDAD3F457B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5683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EF12A-5104-4ACD-8ABE-009F2194AF3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151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022568-EF84-4CDA-8A07-A420574263F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7776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05992-35D3-41C4-889E-0AC122DD032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421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D0D153-D4C3-4B2D-8E96-ADE27E00F22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625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29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3350" y="1600200"/>
            <a:ext cx="72834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7F8FE7E-3128-462E-873E-E727CA4997C1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60350"/>
            <a:ext cx="73548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006545" y="6659103"/>
            <a:ext cx="822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Copyright © 2018 McGraw-Hill Education. All rights reserved. No reproduction or distribution without the prior written consent of McGraw-Hill Education.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Georg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Georg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Georg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kumimoji="0" lang="en-US" altLang="en-US" sz="5000" b="1" i="0" u="none" strike="noStrike" kern="0" cap="none" spc="0" normalizeH="0" baseline="0" noProof="0" dirty="0">
                <a:ln>
                  <a:noFill/>
                </a:ln>
                <a:solidFill>
                  <a:srgbClr val="59B0B9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Chapter 19</a:t>
            </a:r>
            <a:endParaRPr lang="en-US" dirty="0"/>
          </a:p>
        </p:txBody>
      </p:sp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altLang="en-US" sz="3600" b="1" dirty="0">
                <a:solidFill>
                  <a:prstClr val="black"/>
                </a:solidFill>
                <a:latin typeface="Bradley Hand ITC" panose="03070402050302030203" pitchFamily="66" charset="0"/>
              </a:rPr>
              <a:t>Estate Planning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700963" cy="792163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Writing Your Will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295400"/>
            <a:ext cx="7700963" cy="53340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80000"/>
              </a:lnSpc>
              <a:defRPr/>
            </a:pPr>
            <a:endParaRPr lang="en-US" altLang="en-US" sz="500" dirty="0"/>
          </a:p>
          <a:p>
            <a:pPr marL="731520" indent="-365760" eaLnBrk="1" hangingPunct="1">
              <a:lnSpc>
                <a:spcPct val="80000"/>
              </a:lnSpc>
              <a:buFont typeface="Arial" panose="020B0604020202020204" pitchFamily="34" charset="0"/>
              <a:buChar char="‒"/>
              <a:defRPr/>
            </a:pPr>
            <a:r>
              <a:rPr lang="en-US" altLang="en-US" sz="2600" dirty="0"/>
              <a:t>Selecting An </a:t>
            </a:r>
            <a:r>
              <a:rPr lang="en-US" altLang="en-US" sz="2600" b="1" dirty="0"/>
              <a:t>Executor</a:t>
            </a:r>
          </a:p>
          <a:p>
            <a:pPr marL="1097280" indent="-365760" eaLnBrk="1" hangingPunct="1">
              <a:lnSpc>
                <a:spcPct val="8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altLang="en-US" sz="2600" dirty="0"/>
              <a:t>This person follows your instructions</a:t>
            </a:r>
          </a:p>
          <a:p>
            <a:pPr marL="1097280" indent="-365760" eaLnBrk="1" hangingPunct="1">
              <a:lnSpc>
                <a:spcPct val="80000"/>
              </a:lnSpc>
              <a:buFont typeface="Courier New" panose="02070309020205020404" pitchFamily="49" charset="0"/>
              <a:buChar char="o"/>
              <a:defRPr/>
            </a:pPr>
            <a:endParaRPr lang="en-US" altLang="en-US" sz="1200" dirty="0"/>
          </a:p>
          <a:p>
            <a:pPr marL="1097280" indent="-365760" eaLnBrk="1" hangingPunct="1">
              <a:lnSpc>
                <a:spcPct val="8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altLang="en-US" sz="2600" dirty="0"/>
              <a:t>Find out if the person is willing and able to carry out the complicated tasks involved</a:t>
            </a:r>
          </a:p>
          <a:p>
            <a:pPr marL="1097280" indent="-365760" eaLnBrk="1" hangingPunct="1">
              <a:lnSpc>
                <a:spcPct val="80000"/>
              </a:lnSpc>
              <a:buFont typeface="Courier New" panose="02070309020205020404" pitchFamily="49" charset="0"/>
              <a:buChar char="o"/>
              <a:defRPr/>
            </a:pPr>
            <a:endParaRPr lang="en-US" altLang="en-US" sz="1000" dirty="0"/>
          </a:p>
          <a:p>
            <a:pPr marL="1097280" indent="-365760" eaLnBrk="1" hangingPunct="1">
              <a:lnSpc>
                <a:spcPct val="8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altLang="en-US" sz="2600" dirty="0"/>
              <a:t>Can be any U.S. citizen over 18 who has not been convicted of a felony</a:t>
            </a:r>
          </a:p>
          <a:p>
            <a:pPr marL="1097280" indent="-365760" eaLnBrk="1" hangingPunct="1">
              <a:lnSpc>
                <a:spcPct val="80000"/>
              </a:lnSpc>
              <a:buSzPct val="80000"/>
              <a:buFont typeface="Arial" pitchFamily="34" charset="0"/>
              <a:buChar char="•"/>
              <a:defRPr/>
            </a:pPr>
            <a:endParaRPr lang="en-US" altLang="en-US" sz="1000" dirty="0"/>
          </a:p>
          <a:p>
            <a:pPr marL="1097280" indent="-365760" eaLnBrk="1" hangingPunct="1">
              <a:lnSpc>
                <a:spcPct val="8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altLang="en-US" sz="2600" dirty="0"/>
              <a:t>Person could be a family member, friend, attorney, accountant, or a bank representative</a:t>
            </a:r>
          </a:p>
          <a:p>
            <a:pPr marL="1097280" indent="-365760" eaLnBrk="1" hangingPunct="1">
              <a:lnSpc>
                <a:spcPct val="80000"/>
              </a:lnSpc>
              <a:buFont typeface="Courier New" panose="02070309020205020404" pitchFamily="49" charset="0"/>
              <a:buChar char="o"/>
              <a:defRPr/>
            </a:pPr>
            <a:endParaRPr lang="en-US" altLang="en-US" sz="1000" dirty="0"/>
          </a:p>
          <a:p>
            <a:pPr marL="1097280" indent="-365760" eaLnBrk="1" hangingPunct="1">
              <a:lnSpc>
                <a:spcPct val="8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altLang="en-US" sz="2600" dirty="0"/>
              <a:t>If you don’t name one, the court will</a:t>
            </a:r>
          </a:p>
          <a:p>
            <a:pPr marL="1097280" indent="-365760" eaLnBrk="1" hangingPunct="1">
              <a:lnSpc>
                <a:spcPct val="80000"/>
              </a:lnSpc>
              <a:buFont typeface="Courier New" panose="02070309020205020404" pitchFamily="49" charset="0"/>
              <a:buChar char="o"/>
              <a:defRPr/>
            </a:pPr>
            <a:endParaRPr lang="en-US" altLang="en-US" sz="1000" dirty="0"/>
          </a:p>
          <a:p>
            <a:pPr marL="1097280" indent="-365760" eaLnBrk="1" hangingPunct="1">
              <a:lnSpc>
                <a:spcPct val="8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altLang="en-US" sz="2600" dirty="0"/>
              <a:t>Executor’s fees are set by state law</a:t>
            </a:r>
          </a:p>
        </p:txBody>
      </p:sp>
      <p:sp>
        <p:nvSpPr>
          <p:cNvPr id="11268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19-</a:t>
            </a:r>
            <a:fld id="{9F53D569-661B-4789-8012-B740011CFC01}" type="slidenum">
              <a:rPr lang="en-US" altLang="en-US" sz="1400">
                <a:cs typeface="Arial" panose="020B0604020202020204" pitchFamily="34" charset="0"/>
              </a:rPr>
              <a:pPr eaLnBrk="1" hangingPunct="1"/>
              <a:t>10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772400" cy="9906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Writing Your Will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1800" dirty="0"/>
              <a:t>(continued)</a:t>
            </a:r>
            <a:endParaRPr lang="en-US" altLang="en-US" sz="40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447800"/>
            <a:ext cx="7772400" cy="5118100"/>
          </a:xfrm>
        </p:spPr>
        <p:txBody>
          <a:bodyPr lIns="90488" tIns="44450" rIns="90488" bIns="44450"/>
          <a:lstStyle/>
          <a:p>
            <a:pPr marL="731520" indent="-365760" eaLnBrk="1" hangingPunct="1">
              <a:lnSpc>
                <a:spcPct val="90000"/>
              </a:lnSpc>
              <a:buSzPct val="90000"/>
              <a:buFont typeface="Arial" panose="020B0604020202020204" pitchFamily="34" charset="0"/>
              <a:buChar char="‒"/>
              <a:defRPr/>
            </a:pPr>
            <a:r>
              <a:rPr lang="en-US" altLang="en-US" sz="2600" dirty="0"/>
              <a:t>Major Responsibilities of an Executor</a:t>
            </a:r>
          </a:p>
          <a:p>
            <a:pPr marL="1097280" indent="-365760" eaLnBrk="1" hangingPunct="1">
              <a:lnSpc>
                <a:spcPct val="9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altLang="en-US" sz="2600" dirty="0"/>
              <a:t>Prepare an inventory of assets</a:t>
            </a:r>
          </a:p>
          <a:p>
            <a:pPr marL="1097280" indent="-365760" eaLnBrk="1" hangingPunct="1">
              <a:lnSpc>
                <a:spcPct val="9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altLang="en-US" sz="2600" dirty="0"/>
              <a:t>Collect any money due and pay off any debts</a:t>
            </a:r>
          </a:p>
          <a:p>
            <a:pPr marL="1097280" indent="-365760" eaLnBrk="1" hangingPunct="1">
              <a:lnSpc>
                <a:spcPct val="9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altLang="en-US" sz="2600" dirty="0"/>
              <a:t>Prepare and file all income and estate tax returns</a:t>
            </a:r>
          </a:p>
          <a:p>
            <a:pPr marL="1097280" indent="-365760" eaLnBrk="1" hangingPunct="1">
              <a:lnSpc>
                <a:spcPct val="9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altLang="en-US" sz="2600" dirty="0"/>
              <a:t>Liquidate and reinvest other assets if necessary to pay claims</a:t>
            </a:r>
          </a:p>
          <a:p>
            <a:pPr marL="1097280" indent="-365760" eaLnBrk="1" hangingPunct="1">
              <a:lnSpc>
                <a:spcPct val="9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altLang="en-US" sz="2600" dirty="0"/>
              <a:t>Distribute assets, based on the instructions in the will</a:t>
            </a:r>
          </a:p>
          <a:p>
            <a:pPr marL="1097280" indent="-365760" eaLnBrk="1" hangingPunct="1">
              <a:lnSpc>
                <a:spcPct val="9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altLang="en-US" sz="2600" dirty="0"/>
              <a:t>Make a final accounting to beneficiaries and to the probate court</a:t>
            </a:r>
          </a:p>
        </p:txBody>
      </p:sp>
      <p:sp>
        <p:nvSpPr>
          <p:cNvPr id="12292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19-</a:t>
            </a:r>
            <a:fld id="{6C0EA5F8-0996-4FA3-A4FF-730DBBB96601}" type="slidenum">
              <a:rPr lang="en-US" altLang="en-US" sz="1400">
                <a:cs typeface="Arial" panose="020B0604020202020204" pitchFamily="34" charset="0"/>
              </a:rPr>
              <a:pPr eaLnBrk="1" hangingPunct="1"/>
              <a:t>11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769225" cy="868363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Writing Your Will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1800" dirty="0"/>
              <a:t>(concluded)</a:t>
            </a:r>
            <a:endParaRPr lang="en-US" altLang="en-US" sz="40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447800"/>
            <a:ext cx="7769225" cy="4648200"/>
          </a:xfrm>
        </p:spPr>
        <p:txBody>
          <a:bodyPr lIns="90488" tIns="44450" rIns="90488" bIns="44450"/>
          <a:lstStyle/>
          <a:p>
            <a:pPr marL="731520" indent="-365760" eaLnBrk="1" hangingPunct="1">
              <a:lnSpc>
                <a:spcPct val="90000"/>
              </a:lnSpc>
              <a:buFont typeface="Arial" panose="020B0604020202020204" pitchFamily="34" charset="0"/>
              <a:buChar char="‒"/>
              <a:defRPr/>
            </a:pPr>
            <a:r>
              <a:rPr lang="en-US" altLang="en-US" sz="2600" dirty="0"/>
              <a:t>Selecting a Guardian</a:t>
            </a:r>
          </a:p>
          <a:p>
            <a:pPr marL="1097280" indent="-365760" eaLnBrk="1" hangingPunct="1">
              <a:lnSpc>
                <a:spcPct val="9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altLang="en-US" sz="2600" dirty="0"/>
              <a:t>If you have children, you need a will to name their guardian and/or trustee</a:t>
            </a:r>
          </a:p>
          <a:p>
            <a:pPr marL="1097280" indent="-365760" eaLnBrk="1" hangingPunct="1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endParaRPr lang="en-US" altLang="en-US" sz="1000" dirty="0"/>
          </a:p>
          <a:p>
            <a:pPr marL="1097280" indent="-365760" eaLnBrk="1" hangingPunct="1">
              <a:lnSpc>
                <a:spcPct val="9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altLang="en-US" sz="2600" dirty="0"/>
              <a:t>A </a:t>
            </a:r>
            <a:r>
              <a:rPr lang="en-US" altLang="en-US" sz="2600" b="1" dirty="0"/>
              <a:t>guardian</a:t>
            </a:r>
            <a:r>
              <a:rPr lang="en-US" altLang="en-US" sz="2600" dirty="0"/>
              <a:t> assumes the responsibility for providing the children with personal care and managing the estate for them</a:t>
            </a:r>
          </a:p>
          <a:p>
            <a:pPr marL="1097280" indent="-365760" eaLnBrk="1" hangingPunct="1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endParaRPr lang="en-US" altLang="en-US" sz="1000" dirty="0"/>
          </a:p>
          <a:p>
            <a:pPr marL="1097280" indent="-365760" eaLnBrk="1" hangingPunct="1">
              <a:lnSpc>
                <a:spcPct val="9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altLang="en-US" sz="2600" dirty="0"/>
              <a:t>Trustee will manage property for benefit of children</a:t>
            </a:r>
          </a:p>
          <a:p>
            <a:pPr marL="1097280" indent="-365760" eaLnBrk="1" hangingPunct="1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endParaRPr lang="en-US" altLang="en-US" sz="1000" dirty="0"/>
          </a:p>
          <a:p>
            <a:pPr marL="1097280" indent="-365760" eaLnBrk="1" hangingPunct="1">
              <a:lnSpc>
                <a:spcPct val="9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altLang="en-US" sz="2600" dirty="0"/>
              <a:t>Be sure the person would be willing to raise them and that their philosophy matches yours</a:t>
            </a:r>
          </a:p>
        </p:txBody>
      </p:sp>
      <p:sp>
        <p:nvSpPr>
          <p:cNvPr id="13316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19-</a:t>
            </a:r>
            <a:fld id="{2E655326-6843-444F-AADF-BCDB0FFC0A01}" type="slidenum">
              <a:rPr lang="en-US" altLang="en-US" sz="1400">
                <a:cs typeface="Arial" panose="020B0604020202020204" pitchFamily="34" charset="0"/>
              </a:rPr>
              <a:pPr eaLnBrk="1" hangingPunct="1"/>
              <a:t>12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750175" cy="8382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Altering or Rewriting Your Will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219200"/>
            <a:ext cx="7696200" cy="5410200"/>
          </a:xfrm>
        </p:spPr>
        <p:txBody>
          <a:bodyPr lIns="90488" tIns="44450" rIns="90488" bIns="44450"/>
          <a:lstStyle/>
          <a:p>
            <a:pPr marL="731520" indent="-365760" eaLnBrk="1" hangingPunct="1">
              <a:buFont typeface="Arial" panose="020B0604020202020204" pitchFamily="34" charset="0"/>
              <a:buChar char="‒"/>
              <a:defRPr/>
            </a:pPr>
            <a:r>
              <a:rPr lang="en-US" altLang="en-US" sz="2600" dirty="0"/>
              <a:t>Review your will if there are changes</a:t>
            </a:r>
          </a:p>
          <a:p>
            <a:pPr marL="1097280" lvl="1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altLang="en-US" sz="2400" dirty="0"/>
              <a:t>If you move to a different state</a:t>
            </a:r>
          </a:p>
          <a:p>
            <a:pPr marL="1097280" lvl="1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altLang="en-US" sz="2400" dirty="0"/>
              <a:t>If you have sold property mentioned in the will</a:t>
            </a:r>
          </a:p>
          <a:p>
            <a:pPr marL="1097280" lvl="1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altLang="en-US" sz="2400" dirty="0"/>
              <a:t>If the size and composition of your estate have changed</a:t>
            </a:r>
          </a:p>
          <a:p>
            <a:pPr marL="1097280" lvl="1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altLang="en-US" sz="2400" dirty="0"/>
              <a:t>If you have married, divorced or remarried</a:t>
            </a:r>
          </a:p>
          <a:p>
            <a:pPr marL="1097280" lvl="1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altLang="en-US" sz="2400" dirty="0"/>
              <a:t>If new potential heirs have died or been born</a:t>
            </a:r>
          </a:p>
          <a:p>
            <a:pPr marL="1097280" lvl="1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altLang="en-US" sz="2400" dirty="0"/>
              <a:t>Add a </a:t>
            </a:r>
            <a:r>
              <a:rPr lang="en-US" altLang="en-US" sz="2400" b="1" dirty="0"/>
              <a:t>codicil</a:t>
            </a:r>
            <a:r>
              <a:rPr lang="en-US" altLang="en-US" sz="2400" dirty="0"/>
              <a:t> if only a few changes are needed; this is a document that explains, adds, or deletes provisions in your existing will</a:t>
            </a:r>
          </a:p>
          <a:p>
            <a:pPr marL="1097280" lvl="1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altLang="en-US" sz="2400" dirty="0"/>
              <a:t>Consider a new will if making major changes</a:t>
            </a:r>
          </a:p>
        </p:txBody>
      </p:sp>
      <p:sp>
        <p:nvSpPr>
          <p:cNvPr id="14340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19-</a:t>
            </a:r>
            <a:fld id="{13D8D631-1CA4-4697-99D3-02DF6D2EB411}" type="slidenum">
              <a:rPr lang="en-US" altLang="en-US" sz="1400">
                <a:cs typeface="Arial" panose="020B0604020202020204" pitchFamily="34" charset="0"/>
              </a:rPr>
              <a:pPr eaLnBrk="1" hangingPunct="1"/>
              <a:t>13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693025" cy="868363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Altering or Rewriting Your Will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1800" dirty="0"/>
              <a:t>(continued)</a:t>
            </a:r>
            <a:endParaRPr lang="en-US" altLang="en-US" sz="40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371600"/>
            <a:ext cx="7696200" cy="4724400"/>
          </a:xfrm>
        </p:spPr>
        <p:txBody>
          <a:bodyPr lIns="90488" tIns="44450" rIns="90488" bIns="44450"/>
          <a:lstStyle/>
          <a:p>
            <a:pPr eaLnBrk="1" hangingPunct="1">
              <a:buFontTx/>
              <a:buNone/>
              <a:defRPr/>
            </a:pPr>
            <a:endParaRPr lang="en-US" altLang="en-US" sz="1500" b="1" dirty="0"/>
          </a:p>
          <a:p>
            <a:pPr marL="731520" indent="-365760" eaLnBrk="1" hangingPunct="1">
              <a:buFont typeface="Arial" pitchFamily="34" charset="0"/>
              <a:buChar char="–"/>
              <a:defRPr/>
            </a:pPr>
            <a:r>
              <a:rPr lang="en-US" altLang="en-US" sz="2600" b="1" dirty="0"/>
              <a:t>Prenuptial agreement</a:t>
            </a:r>
          </a:p>
          <a:p>
            <a:pPr eaLnBrk="1" hangingPunct="1">
              <a:buFontTx/>
              <a:buNone/>
              <a:defRPr/>
            </a:pPr>
            <a:endParaRPr lang="en-US" altLang="en-US" sz="1200" b="1" dirty="0"/>
          </a:p>
          <a:p>
            <a:pPr marL="1097280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altLang="en-US" sz="2600" dirty="0"/>
              <a:t>Agreement between spouses prior to marriage</a:t>
            </a:r>
          </a:p>
          <a:p>
            <a:pPr marL="1097280" indent="-365760" eaLnBrk="1" hangingPunct="1">
              <a:buFont typeface="Courier New" pitchFamily="49" charset="0"/>
              <a:buChar char="o"/>
              <a:defRPr/>
            </a:pPr>
            <a:endParaRPr lang="en-US" altLang="en-US" sz="1200" dirty="0"/>
          </a:p>
          <a:p>
            <a:pPr marL="1097280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altLang="en-US" sz="2600" dirty="0"/>
              <a:t>One or both spouses often waive a right to receive property under the other’s will or under state law</a:t>
            </a:r>
          </a:p>
          <a:p>
            <a:pPr marL="1097280" indent="-365760" eaLnBrk="1" hangingPunct="1">
              <a:buFont typeface="Courier New" pitchFamily="49" charset="0"/>
              <a:buChar char="o"/>
              <a:defRPr/>
            </a:pPr>
            <a:endParaRPr lang="en-US" altLang="en-US" sz="1000" dirty="0"/>
          </a:p>
          <a:p>
            <a:pPr marL="1097280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altLang="en-US" sz="2600" dirty="0"/>
              <a:t>Consult an attorney</a:t>
            </a:r>
          </a:p>
        </p:txBody>
      </p:sp>
      <p:sp>
        <p:nvSpPr>
          <p:cNvPr id="15364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19-</a:t>
            </a:r>
            <a:fld id="{CE961716-A16C-4F7D-8926-BE5BC11C56F2}" type="slidenum">
              <a:rPr lang="en-US" altLang="en-US" sz="1400">
                <a:cs typeface="Arial" panose="020B0604020202020204" pitchFamily="34" charset="0"/>
              </a:rPr>
              <a:pPr eaLnBrk="1" hangingPunct="1"/>
              <a:t>14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739449" cy="884238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Living Will and Advance Directives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295400"/>
            <a:ext cx="7767638" cy="4797425"/>
          </a:xfrm>
        </p:spPr>
        <p:txBody>
          <a:bodyPr lIns="90488" tIns="44450" rIns="90488" bIns="44450"/>
          <a:lstStyle/>
          <a:p>
            <a:pPr algn="ctr" eaLnBrk="1" hangingPunct="1">
              <a:buFontTx/>
              <a:buNone/>
              <a:defRPr/>
            </a:pPr>
            <a:endParaRPr lang="en-US" sz="500" b="1" dirty="0"/>
          </a:p>
          <a:p>
            <a:pPr marL="731520" indent="-365760" eaLnBrk="1" hangingPunct="1">
              <a:buFont typeface="Arial" pitchFamily="34" charset="0"/>
              <a:buChar char="–"/>
              <a:defRPr/>
            </a:pPr>
            <a:r>
              <a:rPr lang="en-US" sz="2400" dirty="0"/>
              <a:t>Advance directives include:</a:t>
            </a:r>
          </a:p>
          <a:p>
            <a:pPr marL="1097280" lvl="1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A living will</a:t>
            </a:r>
          </a:p>
          <a:p>
            <a:pPr marL="1463040" lvl="1" indent="-365760" eaLnBrk="1" hangingPunct="1">
              <a:buSzPct val="60000"/>
              <a:buFont typeface="Wingdings" pitchFamily="2" charset="2"/>
              <a:buChar char="q"/>
              <a:defRPr/>
            </a:pPr>
            <a:r>
              <a:rPr lang="en-US" sz="2400" dirty="0"/>
              <a:t>Provides for your wishes if you become physically or mentally disabled</a:t>
            </a:r>
          </a:p>
          <a:p>
            <a:pPr marL="1463040" lvl="2" indent="-365760" eaLnBrk="1" hangingPunct="1">
              <a:buSzPct val="60000"/>
              <a:buFont typeface="Wingdings" pitchFamily="2" charset="2"/>
              <a:buChar char="q"/>
              <a:defRPr/>
            </a:pPr>
            <a:r>
              <a:rPr lang="en-US" dirty="0"/>
              <a:t>Not a substitute for a traditional will</a:t>
            </a:r>
          </a:p>
          <a:p>
            <a:pPr marL="1463040" lvl="2" indent="-365760" eaLnBrk="1" hangingPunct="1">
              <a:buSzPct val="60000"/>
              <a:buFont typeface="Wingdings" pitchFamily="2" charset="2"/>
              <a:buChar char="q"/>
              <a:defRPr/>
            </a:pPr>
            <a:r>
              <a:rPr lang="en-US" dirty="0"/>
              <a:t>Discuss your living will with those close to you and your family doctor</a:t>
            </a:r>
          </a:p>
          <a:p>
            <a:pPr marL="1463040" lvl="2" indent="-365760" eaLnBrk="1" hangingPunct="1">
              <a:buSzPct val="60000"/>
              <a:buFont typeface="Wingdings" pitchFamily="2" charset="2"/>
              <a:buChar char="q"/>
              <a:defRPr/>
            </a:pPr>
            <a:r>
              <a:rPr lang="en-US" dirty="0"/>
              <a:t>Sign and date it before two witnesses</a:t>
            </a:r>
          </a:p>
          <a:p>
            <a:pPr marL="1463040" lvl="2" indent="-365760" eaLnBrk="1" hangingPunct="1">
              <a:buSzPct val="60000"/>
              <a:buFont typeface="Wingdings" pitchFamily="2" charset="2"/>
              <a:buChar char="q"/>
              <a:defRPr/>
            </a:pPr>
            <a:r>
              <a:rPr lang="en-US" dirty="0"/>
              <a:t>Give copies to those close to you</a:t>
            </a:r>
          </a:p>
          <a:p>
            <a:pPr marL="1097280" lvl="1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A health care proxy (durable power of attorney)</a:t>
            </a:r>
          </a:p>
          <a:p>
            <a:pPr marL="1097280" lvl="1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A letter of last instruction (after-death wishes)</a:t>
            </a:r>
          </a:p>
        </p:txBody>
      </p:sp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19-</a:t>
            </a:r>
            <a:fld id="{37BFBC6F-4DE1-48F9-B538-701685131C8E}" type="slidenum">
              <a:rPr lang="en-US" altLang="en-US" sz="1400">
                <a:cs typeface="Arial" panose="020B0604020202020204" pitchFamily="34" charset="0"/>
              </a:rPr>
              <a:pPr eaLnBrk="1" hangingPunct="1"/>
              <a:t>15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769225" cy="792163"/>
          </a:xfrm>
        </p:spPr>
        <p:txBody>
          <a:bodyPr/>
          <a:lstStyle/>
          <a:p>
            <a:pPr eaLnBrk="1" hangingPunct="1"/>
            <a:r>
              <a:rPr lang="en-US" altLang="en-US" sz="3800" dirty="0"/>
              <a:t>Ethical Will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219200"/>
            <a:ext cx="7543800" cy="54864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en-US" altLang="en-US" sz="500" b="1" dirty="0"/>
          </a:p>
          <a:p>
            <a:pPr marL="731520" indent="-365760" eaLnBrk="1" hangingPunct="1">
              <a:buFont typeface="Arial" pitchFamily="34" charset="0"/>
              <a:buChar char="–"/>
              <a:defRPr/>
            </a:pPr>
            <a:r>
              <a:rPr lang="en-US" altLang="en-US" sz="2600" dirty="0"/>
              <a:t>New type of will that is a way to pass on your values and beliefs to your heirs</a:t>
            </a:r>
          </a:p>
          <a:p>
            <a:pPr marL="731520" indent="-365760" eaLnBrk="1" hangingPunct="1">
              <a:buFont typeface="Arial" pitchFamily="34" charset="0"/>
              <a:buChar char="–"/>
              <a:defRPr/>
            </a:pPr>
            <a:endParaRPr lang="en-US" altLang="en-US" sz="500" dirty="0"/>
          </a:p>
          <a:p>
            <a:pPr marL="731520" indent="-365760" eaLnBrk="1" hangingPunct="1">
              <a:buFont typeface="Arial" pitchFamily="34" charset="0"/>
              <a:buChar char="–"/>
              <a:defRPr/>
            </a:pPr>
            <a:r>
              <a:rPr lang="en-US" altLang="en-US" sz="2600" dirty="0"/>
              <a:t>It is not a legally binding document</a:t>
            </a:r>
          </a:p>
          <a:p>
            <a:pPr marL="731520" indent="-365760" eaLnBrk="1" hangingPunct="1">
              <a:buFont typeface="Arial" pitchFamily="34" charset="0"/>
              <a:buChar char="–"/>
              <a:defRPr/>
            </a:pPr>
            <a:endParaRPr lang="en-US" altLang="en-US" sz="500" dirty="0"/>
          </a:p>
          <a:p>
            <a:pPr marL="731520" indent="-365760" eaLnBrk="1" hangingPunct="1">
              <a:buFont typeface="Arial" pitchFamily="34" charset="0"/>
              <a:buChar char="–"/>
              <a:defRPr/>
            </a:pPr>
            <a:r>
              <a:rPr lang="en-US" altLang="en-US" sz="2600" dirty="0"/>
              <a:t>Share lessons you’ve learned in life</a:t>
            </a:r>
          </a:p>
          <a:p>
            <a:pPr marL="731520" indent="-365760" eaLnBrk="1" hangingPunct="1">
              <a:buFont typeface="Arial" pitchFamily="34" charset="0"/>
              <a:buChar char="–"/>
              <a:defRPr/>
            </a:pPr>
            <a:endParaRPr lang="en-US" altLang="en-US" sz="500" dirty="0"/>
          </a:p>
          <a:p>
            <a:pPr marL="731520" indent="-365760" eaLnBrk="1" hangingPunct="1">
              <a:buFont typeface="Arial" pitchFamily="34" charset="0"/>
              <a:buChar char="–"/>
              <a:defRPr/>
            </a:pPr>
            <a:r>
              <a:rPr lang="en-US" altLang="en-US" sz="2600" dirty="0"/>
              <a:t>Express love and address any regrets</a:t>
            </a:r>
          </a:p>
          <a:p>
            <a:pPr marL="731520" indent="-365760" eaLnBrk="1" hangingPunct="1">
              <a:buFont typeface="Arial" pitchFamily="34" charset="0"/>
              <a:buChar char="–"/>
              <a:defRPr/>
            </a:pPr>
            <a:endParaRPr lang="en-US" altLang="en-US" sz="500" dirty="0"/>
          </a:p>
          <a:p>
            <a:pPr marL="731520" indent="-365760" eaLnBrk="1" hangingPunct="1">
              <a:buFont typeface="Arial" pitchFamily="34" charset="0"/>
              <a:buChar char="–"/>
              <a:defRPr/>
            </a:pPr>
            <a:r>
              <a:rPr lang="en-US" altLang="en-US" sz="2600" dirty="0"/>
              <a:t>Requires self-examination</a:t>
            </a:r>
          </a:p>
          <a:p>
            <a:pPr marL="731520" indent="-365760" eaLnBrk="1" hangingPunct="1">
              <a:buFont typeface="Arial" pitchFamily="34" charset="0"/>
              <a:buChar char="–"/>
              <a:defRPr/>
            </a:pPr>
            <a:endParaRPr lang="en-US" altLang="en-US" sz="500" dirty="0"/>
          </a:p>
          <a:p>
            <a:pPr marL="731520" indent="-365760" eaLnBrk="1" hangingPunct="1">
              <a:buFont typeface="Arial" pitchFamily="34" charset="0"/>
              <a:buChar char="–"/>
              <a:defRPr/>
            </a:pPr>
            <a:r>
              <a:rPr lang="en-US" altLang="en-US" sz="2600" dirty="0"/>
              <a:t>Writer and recipients say the results are an invaluable legacy</a:t>
            </a:r>
          </a:p>
        </p:txBody>
      </p:sp>
      <p:sp>
        <p:nvSpPr>
          <p:cNvPr id="17412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19-</a:t>
            </a:r>
            <a:fld id="{B56F62E0-A1E4-4A8E-B01F-1495E030931F}" type="slidenum">
              <a:rPr lang="en-US" altLang="en-US" sz="1400">
                <a:cs typeface="Arial" panose="020B0604020202020204" pitchFamily="34" charset="0"/>
              </a:rPr>
              <a:pPr eaLnBrk="1" hangingPunct="1"/>
              <a:t>16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196975" y="152400"/>
            <a:ext cx="7794625" cy="958850"/>
          </a:xfrm>
        </p:spPr>
        <p:txBody>
          <a:bodyPr/>
          <a:lstStyle/>
          <a:p>
            <a:r>
              <a:rPr lang="en-US" altLang="en-US" sz="3800" dirty="0"/>
              <a:t>Social Media Will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403350" y="1447800"/>
            <a:ext cx="7283450" cy="4724400"/>
          </a:xfrm>
        </p:spPr>
        <p:txBody>
          <a:bodyPr/>
          <a:lstStyle/>
          <a:p>
            <a:pPr marL="730250" indent="-365125" eaLnBrk="1" hangingPunct="1">
              <a:buFont typeface="Arial" panose="020B0604020202020204" pitchFamily="34" charset="0"/>
              <a:buChar char="–"/>
            </a:pPr>
            <a:r>
              <a:rPr lang="en-US" altLang="en-US" sz="2600" dirty="0"/>
              <a:t>Allows you to decide how to handle your online content and identity</a:t>
            </a:r>
          </a:p>
          <a:p>
            <a:pPr marL="730250" indent="-365125" eaLnBrk="1" hangingPunct="1">
              <a:buFont typeface="Arial" panose="020B0604020202020204" pitchFamily="34" charset="0"/>
              <a:buChar char="–"/>
            </a:pPr>
            <a:r>
              <a:rPr lang="en-US" altLang="en-US" sz="2600" dirty="0"/>
              <a:t>Review privacy policies of each website</a:t>
            </a:r>
          </a:p>
          <a:p>
            <a:pPr marL="730250" indent="-365125" eaLnBrk="1" hangingPunct="1">
              <a:buFont typeface="Arial" panose="020B0604020202020204" pitchFamily="34" charset="0"/>
              <a:buChar char="–"/>
            </a:pPr>
            <a:r>
              <a:rPr lang="en-US" altLang="en-US" sz="2600" dirty="0"/>
              <a:t>State how you would like your profile to be handled</a:t>
            </a:r>
          </a:p>
          <a:p>
            <a:pPr marL="730250" indent="-365125" eaLnBrk="1" hangingPunct="1">
              <a:buFont typeface="Arial" panose="020B0604020202020204" pitchFamily="34" charset="0"/>
              <a:buChar char="–"/>
            </a:pPr>
            <a:r>
              <a:rPr lang="en-US" altLang="en-US" sz="2600" dirty="0"/>
              <a:t>Give the social media executor a document that lists all the websites where you have a profile with usernames and passwords</a:t>
            </a:r>
          </a:p>
          <a:p>
            <a:pPr marL="730250" indent="-365125" eaLnBrk="1" hangingPunct="1">
              <a:buFont typeface="Arial" panose="020B0604020202020204" pitchFamily="34" charset="0"/>
              <a:buChar char="–"/>
            </a:pPr>
            <a:r>
              <a:rPr lang="en-US" altLang="en-US" sz="2600" dirty="0"/>
              <a:t>State in your will that the online executor should have a copy of your death certificate (to take action on websites)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48135" y="6486096"/>
            <a:ext cx="762000" cy="263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19-</a:t>
            </a:r>
            <a:fld id="{E77968D3-701D-4B3C-A46E-8E38517080E9}" type="slidenum">
              <a:rPr lang="en-US" altLang="en-US" smtClean="0"/>
              <a:pPr eaLnBrk="1" hangingPunct="1"/>
              <a:t>17</a:t>
            </a:fld>
            <a:endParaRPr lang="en-US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199" y="152400"/>
            <a:ext cx="7700963" cy="9017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Power of Attorney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069975" y="1524000"/>
            <a:ext cx="8077200" cy="4953000"/>
          </a:xfrm>
        </p:spPr>
        <p:txBody>
          <a:bodyPr lIns="90488" tIns="44450" rIns="90488" bIns="44450"/>
          <a:lstStyle/>
          <a:p>
            <a:pPr eaLnBrk="1" hangingPunct="1">
              <a:buSzPct val="90000"/>
              <a:defRPr/>
            </a:pPr>
            <a:r>
              <a:rPr lang="en-US" altLang="en-US" sz="2600" dirty="0"/>
              <a:t>DURABLE POWER OF ATTORNEY</a:t>
            </a:r>
          </a:p>
          <a:p>
            <a:pPr marL="731520" indent="-365760" eaLnBrk="1" hangingPunct="1">
              <a:buSzPct val="90000"/>
              <a:buFont typeface="Arial" pitchFamily="34" charset="0"/>
              <a:buChar char="–"/>
              <a:defRPr/>
            </a:pPr>
            <a:r>
              <a:rPr lang="en-US" altLang="en-US" sz="2600" dirty="0"/>
              <a:t>Also known as a health care proxy</a:t>
            </a:r>
          </a:p>
          <a:p>
            <a:pPr marL="731520" lvl="1" indent="-365760" eaLnBrk="1" hangingPunct="1">
              <a:defRPr/>
            </a:pPr>
            <a:r>
              <a:rPr lang="en-US" altLang="en-US" sz="2600" dirty="0"/>
              <a:t>Legal document authorizing someone to act on your behalf</a:t>
            </a:r>
          </a:p>
          <a:p>
            <a:pPr marL="731520" lvl="1" indent="-365760" eaLnBrk="1" hangingPunct="1">
              <a:defRPr/>
            </a:pPr>
            <a:r>
              <a:rPr lang="en-US" altLang="en-US" sz="2600" dirty="0"/>
              <a:t>Can be limited or gives a great deal of power</a:t>
            </a:r>
          </a:p>
          <a:p>
            <a:pPr marL="731520" lvl="1" indent="-365760" eaLnBrk="1" hangingPunct="1">
              <a:defRPr/>
            </a:pPr>
            <a:r>
              <a:rPr lang="en-US" altLang="en-US" sz="2600" dirty="0"/>
              <a:t>If you are unable to make decisions regarding your health care, this authorizes someone to do it for you</a:t>
            </a:r>
          </a:p>
        </p:txBody>
      </p:sp>
      <p:sp>
        <p:nvSpPr>
          <p:cNvPr id="19460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19-</a:t>
            </a:r>
            <a:fld id="{560A586F-45F9-4266-83F1-0A0F5D89AE7B}" type="slidenum">
              <a:rPr lang="en-US" altLang="en-US" sz="1400">
                <a:cs typeface="Arial" panose="020B0604020202020204" pitchFamily="34" charset="0"/>
              </a:rPr>
              <a:pPr eaLnBrk="1" hangingPunct="1"/>
              <a:t>18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691438" cy="9017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Letter of Last Instruction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524000"/>
            <a:ext cx="7620000" cy="4191000"/>
          </a:xfrm>
        </p:spPr>
        <p:txBody>
          <a:bodyPr lIns="90488" tIns="44450" rIns="90488" bIns="44450"/>
          <a:lstStyle/>
          <a:p>
            <a:pPr marL="730250" lvl="1" indent="-365125" eaLnBrk="1" hangingPunct="1"/>
            <a:r>
              <a:rPr lang="en-US" altLang="en-US" sz="2600" dirty="0"/>
              <a:t>After-death wishes</a:t>
            </a:r>
          </a:p>
          <a:p>
            <a:pPr marL="730250" lvl="1" indent="-365125" eaLnBrk="1" hangingPunct="1"/>
            <a:endParaRPr lang="en-US" altLang="en-US" sz="2600" dirty="0"/>
          </a:p>
          <a:p>
            <a:pPr marL="730250" lvl="1" indent="-365125" eaLnBrk="1" hangingPunct="1"/>
            <a:r>
              <a:rPr lang="en-US" altLang="en-US" sz="2600" dirty="0"/>
              <a:t>Not legally enforceable (in some states)</a:t>
            </a:r>
          </a:p>
          <a:p>
            <a:pPr marL="730250" lvl="1" indent="-365125" eaLnBrk="1" hangingPunct="1"/>
            <a:endParaRPr lang="en-US" altLang="en-US" sz="2600" dirty="0"/>
          </a:p>
          <a:p>
            <a:pPr marL="730250" lvl="1" indent="-365125" eaLnBrk="1" hangingPunct="1"/>
            <a:r>
              <a:rPr lang="en-US" altLang="en-US" sz="2600" dirty="0"/>
              <a:t>Provides heirs with important information, such as the details of your funeral arrangements, names of people to be notified of your death, the locations of your bank accounts, safe-deposit box, etc.</a:t>
            </a:r>
          </a:p>
        </p:txBody>
      </p:sp>
      <p:sp>
        <p:nvSpPr>
          <p:cNvPr id="20484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19-</a:t>
            </a:r>
            <a:fld id="{0B8538B6-8616-4AC0-BDB8-CDE7859005C0}" type="slidenum">
              <a:rPr lang="en-US" altLang="en-US" sz="1400">
                <a:cs typeface="Arial" panose="020B0604020202020204" pitchFamily="34" charset="0"/>
              </a:rPr>
              <a:pPr eaLnBrk="1" hangingPunct="1"/>
              <a:t>19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60350"/>
            <a:ext cx="7354888" cy="1143000"/>
          </a:xfrm>
        </p:spPr>
        <p:txBody>
          <a:bodyPr/>
          <a:lstStyle/>
          <a:p>
            <a:pPr eaLnBrk="1" hangingPunct="1"/>
            <a:r>
              <a:rPr lang="en-US" altLang="en-US" sz="3800" dirty="0"/>
              <a:t>Chapter 19</a:t>
            </a:r>
            <a:br>
              <a:rPr lang="en-US" altLang="en-US" sz="3800" dirty="0"/>
            </a:br>
            <a:r>
              <a:rPr lang="en-US" altLang="en-US" sz="3800" dirty="0"/>
              <a:t>Learning 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828800"/>
            <a:ext cx="7772400" cy="38100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LO19-1 Analyze the personal aspects of estate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  planning</a:t>
            </a:r>
            <a:r>
              <a:rPr lang="en-US" altLang="en-US" sz="2400" dirty="0" smtClean="0"/>
              <a:t>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sz="800" dirty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LO19-2 Assess the legal aspects of estate planning</a:t>
            </a:r>
            <a:r>
              <a:rPr lang="en-US" altLang="en-US" sz="2400" dirty="0" smtClean="0"/>
              <a:t>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sz="800" dirty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LO19-3 Distinguish among various types and formats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  of wills</a:t>
            </a:r>
            <a:r>
              <a:rPr lang="en-US" altLang="en-US" sz="2400" dirty="0" smtClean="0"/>
              <a:t>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sz="800" dirty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LO19-4 Appraise various types of trusts and estates</a:t>
            </a:r>
            <a:r>
              <a:rPr lang="en-US" altLang="en-US" sz="2400" dirty="0" smtClean="0"/>
              <a:t>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sz="800" dirty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LO19-5 Evaluate the effects of federal and state taxes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  on estate planning.</a:t>
            </a:r>
          </a:p>
        </p:txBody>
      </p:sp>
      <p:sp>
        <p:nvSpPr>
          <p:cNvPr id="3076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19-</a:t>
            </a:r>
            <a:fld id="{CE4674A2-AF83-492B-8E4A-AE275A386F06}" type="slidenum">
              <a:rPr lang="en-US" altLang="en-US" sz="1400">
                <a:cs typeface="Arial" panose="020B0604020202020204" pitchFamily="34" charset="0"/>
              </a:rPr>
              <a:pPr eaLnBrk="1" hangingPunct="1"/>
              <a:t>2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199" y="152400"/>
            <a:ext cx="7700963" cy="8382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Types of Trusts and Estates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143000"/>
            <a:ext cx="7543800" cy="5486400"/>
          </a:xfrm>
        </p:spPr>
        <p:txBody>
          <a:bodyPr lIns="90488" tIns="44450" rIns="90488" bIns="44450"/>
          <a:lstStyle/>
          <a:p>
            <a:pPr marL="0" indent="0" eaLnBrk="1" hangingPunct="1">
              <a:spcBef>
                <a:spcPts val="0"/>
              </a:spcBef>
              <a:buSzPct val="90000"/>
              <a:buFontTx/>
              <a:buNone/>
              <a:defRPr/>
            </a:pPr>
            <a:r>
              <a:rPr lang="en-US" altLang="en-US" sz="2600" b="1" i="1" dirty="0">
                <a:solidFill>
                  <a:srgbClr val="F27D1C"/>
                </a:solidFill>
              </a:rPr>
              <a:t>LO19-4: </a:t>
            </a:r>
          </a:p>
          <a:p>
            <a:pPr marL="0" indent="0" eaLnBrk="1" hangingPunct="1">
              <a:spcBef>
                <a:spcPts val="0"/>
              </a:spcBef>
              <a:buSzPct val="90000"/>
              <a:buFontTx/>
              <a:buNone/>
              <a:defRPr/>
            </a:pPr>
            <a:r>
              <a:rPr lang="en-US" altLang="en-US" sz="2600" b="1" dirty="0">
                <a:solidFill>
                  <a:srgbClr val="F27D1C"/>
                </a:solidFill>
              </a:rPr>
              <a:t>Appraise various types of trusts and estates.</a:t>
            </a:r>
          </a:p>
          <a:p>
            <a:pPr eaLnBrk="1" hangingPunct="1">
              <a:defRPr/>
            </a:pPr>
            <a:endParaRPr lang="en-US" altLang="en-US" sz="1500" dirty="0"/>
          </a:p>
          <a:p>
            <a:pPr eaLnBrk="1" hangingPunct="1">
              <a:defRPr/>
            </a:pPr>
            <a:r>
              <a:rPr lang="en-US" altLang="en-US" sz="2400" dirty="0"/>
              <a:t>A </a:t>
            </a:r>
            <a:r>
              <a:rPr lang="en-US" altLang="en-US" sz="2400" b="1" dirty="0"/>
              <a:t>trust</a:t>
            </a:r>
            <a:r>
              <a:rPr lang="en-US" altLang="en-US" sz="2400" dirty="0"/>
              <a:t> is a legal arrangement through which a trustee holds your assets for your benefit or that of your beneficiaries</a:t>
            </a:r>
          </a:p>
          <a:p>
            <a:pPr marL="731520" lvl="1" indent="-365760" eaLnBrk="1" hangingPunct="1">
              <a:defRPr/>
            </a:pPr>
            <a:r>
              <a:rPr lang="en-US" altLang="en-US" sz="2400" dirty="0"/>
              <a:t>Takes care of or manages your property</a:t>
            </a:r>
          </a:p>
          <a:p>
            <a:pPr marL="731520" lvl="1" indent="-365760" eaLnBrk="1" hangingPunct="1">
              <a:defRPr/>
            </a:pPr>
            <a:r>
              <a:rPr lang="en-US" altLang="en-US" sz="2400" dirty="0"/>
              <a:t>Used to protect assets from creditors or to manage property for young children, etc.</a:t>
            </a:r>
          </a:p>
          <a:p>
            <a:pPr marL="731520" lvl="1" indent="-365760" eaLnBrk="1" hangingPunct="1">
              <a:defRPr/>
            </a:pPr>
            <a:r>
              <a:rPr lang="en-US" altLang="en-US" sz="2400" dirty="0"/>
              <a:t>All assets are taken out of your name and put in the name of the trust</a:t>
            </a:r>
          </a:p>
        </p:txBody>
      </p:sp>
      <p:sp>
        <p:nvSpPr>
          <p:cNvPr id="21508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19-</a:t>
            </a:r>
            <a:fld id="{26BA2EC9-8971-4164-BF16-4385AE88EFDF}" type="slidenum">
              <a:rPr lang="en-US" altLang="en-US" sz="1400">
                <a:cs typeface="Arial" panose="020B0604020202020204" pitchFamily="34" charset="0"/>
              </a:rPr>
              <a:pPr eaLnBrk="1" hangingPunct="1"/>
              <a:t>20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199" y="152400"/>
            <a:ext cx="7700963" cy="9144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Types of Trusts and Estates</a:t>
            </a:r>
            <a:br>
              <a:rPr lang="en-US" altLang="en-US" sz="3800" dirty="0"/>
            </a:br>
            <a:r>
              <a:rPr lang="en-US" altLang="en-US" sz="1800" dirty="0"/>
              <a:t>(continued)</a:t>
            </a:r>
            <a:endParaRPr lang="en-US" altLang="en-US" sz="40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066800"/>
            <a:ext cx="7620000" cy="5334000"/>
          </a:xfrm>
        </p:spPr>
        <p:txBody>
          <a:bodyPr lIns="90488" tIns="44450" rIns="90488" bIns="44450"/>
          <a:lstStyle/>
          <a:p>
            <a:pPr lvl="1" eaLnBrk="1" hangingPunct="1">
              <a:buFontTx/>
              <a:buNone/>
              <a:defRPr/>
            </a:pPr>
            <a:endParaRPr lang="en-US" altLang="en-US" sz="500" dirty="0"/>
          </a:p>
          <a:p>
            <a:pPr eaLnBrk="1" hangingPunct="1">
              <a:defRPr/>
            </a:pPr>
            <a:r>
              <a:rPr lang="en-US" altLang="en-US" sz="2400" dirty="0"/>
              <a:t>Trusts are either </a:t>
            </a:r>
            <a:r>
              <a:rPr lang="en-US" altLang="en-US" sz="2400" b="1" dirty="0"/>
              <a:t>revocable</a:t>
            </a:r>
            <a:r>
              <a:rPr lang="en-US" altLang="en-US" sz="2400" dirty="0"/>
              <a:t> or </a:t>
            </a:r>
            <a:r>
              <a:rPr lang="en-US" altLang="en-US" sz="2400" b="1" dirty="0"/>
              <a:t>irrevocable</a:t>
            </a:r>
            <a:endParaRPr lang="en-US" altLang="en-US" sz="2400" dirty="0"/>
          </a:p>
          <a:p>
            <a:pPr marL="731520" lvl="1" indent="-365760" eaLnBrk="1" hangingPunct="1">
              <a:defRPr/>
            </a:pPr>
            <a:r>
              <a:rPr lang="en-US" altLang="en-US" sz="2400" dirty="0"/>
              <a:t>With a </a:t>
            </a:r>
            <a:r>
              <a:rPr lang="en-US" altLang="en-US" sz="2400" b="1" dirty="0"/>
              <a:t>revocable</a:t>
            </a:r>
            <a:r>
              <a:rPr lang="en-US" altLang="en-US" sz="2400" dirty="0"/>
              <a:t> </a:t>
            </a:r>
            <a:r>
              <a:rPr lang="en-US" altLang="en-US" sz="2400" b="1" dirty="0"/>
              <a:t>trust,</a:t>
            </a:r>
            <a:r>
              <a:rPr lang="en-US" altLang="en-US" sz="2400" dirty="0"/>
              <a:t> you retain the right to end the trust or change its terms during your lifetime </a:t>
            </a:r>
          </a:p>
          <a:p>
            <a:pPr marL="1097280" lvl="2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altLang="en-US" dirty="0"/>
              <a:t>May avoid the lengthy probate process</a:t>
            </a:r>
          </a:p>
          <a:p>
            <a:pPr marL="1097280" lvl="2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altLang="en-US" dirty="0"/>
              <a:t>Does not provide shelter from federal or state estate taxes</a:t>
            </a:r>
          </a:p>
          <a:p>
            <a:pPr marL="731520" lvl="1" indent="-365760" eaLnBrk="1" hangingPunct="1">
              <a:defRPr/>
            </a:pPr>
            <a:r>
              <a:rPr lang="en-US" altLang="en-US" sz="2400" dirty="0"/>
              <a:t>With an </a:t>
            </a:r>
            <a:r>
              <a:rPr lang="en-US" altLang="en-US" sz="2400" b="1" dirty="0"/>
              <a:t>irrevocable trust, </a:t>
            </a:r>
            <a:r>
              <a:rPr lang="en-US" altLang="en-US" sz="2400" dirty="0"/>
              <a:t>you cannot change the terms or end the trust</a:t>
            </a:r>
            <a:endParaRPr lang="en-US" altLang="en-US" sz="2400" b="1" dirty="0"/>
          </a:p>
          <a:p>
            <a:pPr marL="1097280" lvl="2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altLang="en-US" dirty="0"/>
              <a:t>For tax purposes the trust becomes a separate entity</a:t>
            </a:r>
          </a:p>
          <a:p>
            <a:pPr marL="1097280" lvl="2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altLang="en-US" dirty="0"/>
              <a:t>If a large estate, used to reduce estate taxes and avoids probate</a:t>
            </a:r>
          </a:p>
        </p:txBody>
      </p:sp>
      <p:sp>
        <p:nvSpPr>
          <p:cNvPr id="22532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19-</a:t>
            </a:r>
            <a:fld id="{BBCFEB27-1C69-48E9-B916-F928460FD478}" type="slidenum">
              <a:rPr lang="en-US" altLang="en-US" sz="1400">
                <a:cs typeface="Arial" panose="020B0604020202020204" pitchFamily="34" charset="0"/>
              </a:rPr>
              <a:pPr eaLnBrk="1" hangingPunct="1"/>
              <a:t>21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title"/>
          </p:nvPr>
        </p:nvSpPr>
        <p:spPr>
          <a:xfrm>
            <a:off x="1219200" y="274638"/>
            <a:ext cx="7772400" cy="944562"/>
          </a:xfrm>
        </p:spPr>
        <p:txBody>
          <a:bodyPr/>
          <a:lstStyle/>
          <a:p>
            <a:pPr eaLnBrk="1" hangingPunct="1"/>
            <a:r>
              <a:rPr lang="en-US" altLang="en-US" sz="3800" dirty="0"/>
              <a:t>Benefits of Establishing Trusts</a:t>
            </a:r>
          </a:p>
        </p:txBody>
      </p:sp>
      <p:sp>
        <p:nvSpPr>
          <p:cNvPr id="23555" name="Rectangle 8"/>
          <p:cNvSpPr>
            <a:spLocks noGrp="1" noChangeArrowheads="1"/>
          </p:cNvSpPr>
          <p:nvPr>
            <p:ph idx="1"/>
          </p:nvPr>
        </p:nvSpPr>
        <p:spPr>
          <a:xfrm>
            <a:off x="1219200" y="1600200"/>
            <a:ext cx="7696200" cy="4876800"/>
          </a:xfrm>
        </p:spPr>
        <p:txBody>
          <a:bodyPr/>
          <a:lstStyle/>
          <a:p>
            <a:pPr marL="730250" lvl="1" indent="-365125" eaLnBrk="1" hangingPunct="1"/>
            <a:r>
              <a:rPr lang="en-US" altLang="en-US" sz="2400" dirty="0"/>
              <a:t>Reduce or provide payment of estate taxes</a:t>
            </a:r>
          </a:p>
          <a:p>
            <a:pPr marL="730250" lvl="1" indent="-365125" eaLnBrk="1" hangingPunct="1"/>
            <a:r>
              <a:rPr lang="en-US" altLang="en-US" sz="2400" dirty="0"/>
              <a:t>Avoid probate and transfer your assets immediately to your beneficiaries </a:t>
            </a:r>
          </a:p>
          <a:p>
            <a:pPr marL="730250" lvl="1" indent="-365125" eaLnBrk="1" hangingPunct="1"/>
            <a:r>
              <a:rPr lang="en-US" altLang="en-US" sz="2400" dirty="0"/>
              <a:t>Free you from managing assets </a:t>
            </a:r>
          </a:p>
          <a:p>
            <a:pPr marL="730250" lvl="1" indent="-365125" eaLnBrk="1" hangingPunct="1"/>
            <a:r>
              <a:rPr lang="en-US" altLang="en-US" sz="2400" dirty="0"/>
              <a:t>Provide income for a surviving spouse or other beneficiaries</a:t>
            </a:r>
          </a:p>
          <a:p>
            <a:pPr marL="730250" lvl="1" indent="-365125" eaLnBrk="1" hangingPunct="1"/>
            <a:r>
              <a:rPr lang="en-US" altLang="en-US" sz="2400" dirty="0"/>
              <a:t>Ensures property serves desired purpose after your death</a:t>
            </a:r>
          </a:p>
        </p:txBody>
      </p:sp>
      <p:sp>
        <p:nvSpPr>
          <p:cNvPr id="23556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19-</a:t>
            </a:r>
            <a:fld id="{7845AB5A-5E40-4CD7-A288-3ED0745DA643}" type="slidenum">
              <a:rPr lang="en-US" altLang="en-US" sz="1400">
                <a:cs typeface="Arial" panose="020B0604020202020204" pitchFamily="34" charset="0"/>
              </a:rPr>
              <a:pPr eaLnBrk="1" hangingPunct="1"/>
              <a:t>22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924800" cy="944562"/>
          </a:xfrm>
        </p:spPr>
        <p:txBody>
          <a:bodyPr/>
          <a:lstStyle/>
          <a:p>
            <a:pPr eaLnBrk="1" hangingPunct="1"/>
            <a:r>
              <a:rPr lang="en-US" altLang="en-US" sz="3800" dirty="0"/>
              <a:t>Types of Trusts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295400"/>
            <a:ext cx="7696200" cy="5105400"/>
          </a:xfrm>
        </p:spPr>
        <p:txBody>
          <a:bodyPr/>
          <a:lstStyle/>
          <a:p>
            <a:pPr marL="731520" indent="-365760" eaLnBrk="1" hangingPunct="1">
              <a:buFont typeface="Arial" pitchFamily="34" charset="0"/>
              <a:buChar char="–"/>
              <a:defRPr/>
            </a:pPr>
            <a:r>
              <a:rPr lang="en-US" altLang="en-US" sz="2600" dirty="0"/>
              <a:t>Credit-Shelter Trust (also called bypass trust, a residuary trust, an A/B trust, an exemption equivalent trust, or a family trust)</a:t>
            </a:r>
          </a:p>
          <a:p>
            <a:pPr marL="731520" indent="-365760" eaLnBrk="1" hangingPunct="1">
              <a:buFont typeface="Arial" pitchFamily="34" charset="0"/>
              <a:buChar char="–"/>
              <a:defRPr/>
            </a:pPr>
            <a:endParaRPr lang="en-US" altLang="en-US" sz="1500" dirty="0"/>
          </a:p>
          <a:p>
            <a:pPr marL="731520" indent="-365760" eaLnBrk="1" hangingPunct="1">
              <a:buFont typeface="Arial" pitchFamily="34" charset="0"/>
              <a:buChar char="–"/>
              <a:defRPr/>
            </a:pPr>
            <a:r>
              <a:rPr lang="en-US" altLang="en-US" sz="2600" dirty="0"/>
              <a:t>Disclaimer Trust</a:t>
            </a:r>
          </a:p>
          <a:p>
            <a:pPr marL="731520" indent="-365760" eaLnBrk="1" hangingPunct="1">
              <a:buFont typeface="Arial" pitchFamily="34" charset="0"/>
              <a:buChar char="–"/>
              <a:defRPr/>
            </a:pPr>
            <a:endParaRPr lang="en-US" altLang="en-US" sz="1500" dirty="0"/>
          </a:p>
          <a:p>
            <a:pPr marL="731520" indent="-365760" eaLnBrk="1" hangingPunct="1">
              <a:buFont typeface="Arial" pitchFamily="34" charset="0"/>
              <a:buChar char="–"/>
              <a:defRPr/>
            </a:pPr>
            <a:r>
              <a:rPr lang="en-US" altLang="en-US" sz="2600" dirty="0"/>
              <a:t>Living or Inter Vivos Trust (property management arrangement established while you are alive)</a:t>
            </a:r>
          </a:p>
          <a:p>
            <a:pPr marL="731520" indent="-365760" eaLnBrk="1" hangingPunct="1">
              <a:buFont typeface="Arial" pitchFamily="34" charset="0"/>
              <a:buChar char="–"/>
              <a:defRPr/>
            </a:pPr>
            <a:endParaRPr lang="en-US" altLang="en-US" sz="1500" dirty="0"/>
          </a:p>
          <a:p>
            <a:pPr marL="731520" indent="-365760" eaLnBrk="1" hangingPunct="1">
              <a:buFont typeface="Arial" pitchFamily="34" charset="0"/>
              <a:buChar char="–"/>
              <a:defRPr/>
            </a:pPr>
            <a:r>
              <a:rPr lang="en-US" altLang="en-US" sz="2600" dirty="0"/>
              <a:t>Testamentary Trust (established by your will)</a:t>
            </a:r>
          </a:p>
          <a:p>
            <a:pPr marL="731520" indent="-365760" eaLnBrk="1" hangingPunct="1">
              <a:buFont typeface="Arial" pitchFamily="34" charset="0"/>
              <a:buChar char="–"/>
              <a:defRPr/>
            </a:pPr>
            <a:endParaRPr lang="en-US" altLang="en-US" sz="1500" dirty="0"/>
          </a:p>
          <a:p>
            <a:pPr marL="731520" indent="-365760" eaLnBrk="1" hangingPunct="1">
              <a:buFont typeface="Arial" pitchFamily="34" charset="0"/>
              <a:buChar char="–"/>
              <a:defRPr/>
            </a:pPr>
            <a:r>
              <a:rPr lang="en-US" altLang="en-US" sz="2600" dirty="0"/>
              <a:t>Life Insurance Trust</a:t>
            </a:r>
          </a:p>
        </p:txBody>
      </p:sp>
      <p:sp>
        <p:nvSpPr>
          <p:cNvPr id="24580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19-</a:t>
            </a:r>
            <a:fld id="{0004CE41-0ABA-4E3F-AA6A-8DB7F23A3E50}" type="slidenum">
              <a:rPr lang="en-US" altLang="en-US" sz="1400">
                <a:cs typeface="Arial" panose="020B0604020202020204" pitchFamily="34" charset="0"/>
              </a:rPr>
              <a:pPr eaLnBrk="1" hangingPunct="1"/>
              <a:t>23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74638"/>
            <a:ext cx="7696200" cy="792162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Estates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143000"/>
            <a:ext cx="7696200" cy="52578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/>
              <a:t>MAKE AN INVENTORY OF YOUR ESTATE</a:t>
            </a:r>
          </a:p>
          <a:p>
            <a:pPr marL="731520" indent="-365760" eaLnBrk="1" hangingPunct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altLang="en-US" sz="2400" dirty="0"/>
              <a:t>Cash, bank accounts, CDs, money market funds</a:t>
            </a:r>
          </a:p>
          <a:p>
            <a:pPr marL="731520" indent="-365760" eaLnBrk="1" hangingPunct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altLang="en-US" sz="2400" dirty="0"/>
              <a:t>Stocks, bonds, and mutual funds</a:t>
            </a:r>
          </a:p>
          <a:p>
            <a:pPr marL="731520" indent="-365760" eaLnBrk="1" hangingPunct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altLang="en-US" sz="2400" dirty="0"/>
              <a:t>Life insurance, employee benefits, and annuities</a:t>
            </a:r>
          </a:p>
          <a:p>
            <a:pPr marL="731520" indent="-365760" eaLnBrk="1" hangingPunct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altLang="en-US" sz="2400" dirty="0"/>
              <a:t>Your home and any other real estate</a:t>
            </a:r>
          </a:p>
          <a:p>
            <a:pPr marL="731520" indent="-365760" eaLnBrk="1" hangingPunct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altLang="en-US" sz="2400" dirty="0"/>
              <a:t>Business interests and farm assets</a:t>
            </a:r>
          </a:p>
          <a:p>
            <a:pPr marL="731520" indent="-365760" eaLnBrk="1" hangingPunct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altLang="en-US" sz="2400" dirty="0"/>
              <a:t>Money owed to you (Receivables)</a:t>
            </a:r>
          </a:p>
          <a:p>
            <a:pPr marL="731520" indent="-365760" eaLnBrk="1" hangingPunct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altLang="en-US" sz="2400" dirty="0"/>
              <a:t>Interests in trusts</a:t>
            </a:r>
          </a:p>
          <a:p>
            <a:pPr marL="731520" indent="-365760" eaLnBrk="1" hangingPunct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altLang="en-US" sz="2400" dirty="0"/>
              <a:t>Antiques, art, collectibles, cars, and personal effects</a:t>
            </a:r>
          </a:p>
          <a:p>
            <a:pPr marL="365760" lvl="1" indent="-36576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n-US" sz="2400" b="1" dirty="0"/>
              <a:t>Community property</a:t>
            </a:r>
            <a:r>
              <a:rPr lang="en-US" altLang="en-US" sz="2400" dirty="0"/>
              <a:t> is any property that has been acquired by either spouse during the marriage, but not by gift, bequest, or inheritance; half of the community assets included in each spouse’s estate</a:t>
            </a:r>
          </a:p>
        </p:txBody>
      </p:sp>
      <p:sp>
        <p:nvSpPr>
          <p:cNvPr id="25604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19-</a:t>
            </a:r>
            <a:fld id="{9BD9CB9A-7C9C-4F82-B297-36816BD20856}" type="slidenum">
              <a:rPr lang="en-US" altLang="en-US" sz="1400">
                <a:cs typeface="Arial" panose="020B0604020202020204" pitchFamily="34" charset="0"/>
              </a:rPr>
              <a:pPr eaLnBrk="1" hangingPunct="1"/>
              <a:t>24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74638"/>
            <a:ext cx="7848600" cy="944562"/>
          </a:xfrm>
        </p:spPr>
        <p:txBody>
          <a:bodyPr/>
          <a:lstStyle/>
          <a:p>
            <a:pPr eaLnBrk="1" hangingPunct="1"/>
            <a:r>
              <a:rPr lang="en-US" altLang="en-US" sz="3800" dirty="0"/>
              <a:t>Joint Ownership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371600"/>
            <a:ext cx="7620000" cy="4876800"/>
          </a:xfrm>
        </p:spPr>
        <p:txBody>
          <a:bodyPr/>
          <a:lstStyle/>
          <a:p>
            <a:pPr marL="731520" lvl="1" indent="-365760" eaLnBrk="1" hangingPunct="1">
              <a:buFont typeface="Arial" pitchFamily="34" charset="0"/>
              <a:buChar char="•"/>
              <a:defRPr/>
            </a:pPr>
            <a:r>
              <a:rPr lang="en-US" altLang="en-US" sz="2400" dirty="0"/>
              <a:t>Spouses often own property as </a:t>
            </a:r>
            <a:r>
              <a:rPr lang="en-US" altLang="en-US" sz="2400" b="1" dirty="0"/>
              <a:t>Joint Tenants With Right of Survivorship </a:t>
            </a:r>
            <a:r>
              <a:rPr lang="en-US" altLang="en-US" sz="2400" dirty="0"/>
              <a:t>(JT/WROS)</a:t>
            </a:r>
          </a:p>
          <a:p>
            <a:pPr marL="1097280" lvl="1" indent="-365760" eaLnBrk="1" hangingPunct="1">
              <a:buFont typeface="Arial" pitchFamily="34" charset="0"/>
              <a:buChar char="–"/>
              <a:defRPr/>
            </a:pPr>
            <a:r>
              <a:rPr lang="en-US" altLang="en-US" sz="2400" dirty="0"/>
              <a:t>The property will automatically pass to your spouse upon your death with no estate tax paid at the first death</a:t>
            </a:r>
          </a:p>
          <a:p>
            <a:pPr marL="1097280" lvl="1" indent="-365760" eaLnBrk="1" hangingPunct="1">
              <a:buFont typeface="Arial" pitchFamily="34" charset="0"/>
              <a:buChar char="–"/>
              <a:defRPr/>
            </a:pPr>
            <a:r>
              <a:rPr lang="en-US" altLang="en-US" sz="2400" dirty="0"/>
              <a:t>Estate tax is paid when surviving spouse dies</a:t>
            </a:r>
          </a:p>
          <a:p>
            <a:pPr marL="731520" lvl="1" indent="-365760" eaLnBrk="1" hangingPunct="1">
              <a:buFont typeface="Arial" pitchFamily="34" charset="0"/>
              <a:buChar char="•"/>
              <a:defRPr/>
            </a:pPr>
            <a:r>
              <a:rPr lang="en-US" altLang="en-US" sz="2400" b="1" dirty="0"/>
              <a:t>Tenants in Common </a:t>
            </a:r>
            <a:r>
              <a:rPr lang="en-US" altLang="en-US" sz="2400" dirty="0"/>
              <a:t>— each individual is considered to own a proportionate share and each can choose who gets share at death</a:t>
            </a:r>
          </a:p>
          <a:p>
            <a:pPr marL="731520" lvl="1" indent="-365760" eaLnBrk="1" hangingPunct="1">
              <a:buFont typeface="Arial" pitchFamily="34" charset="0"/>
              <a:buChar char="•"/>
              <a:defRPr/>
            </a:pPr>
            <a:r>
              <a:rPr lang="en-US" altLang="en-US" sz="2400" b="1" dirty="0"/>
              <a:t>Tenancy by the Entirety </a:t>
            </a:r>
            <a:r>
              <a:rPr lang="en-US" altLang="en-US" sz="2400" dirty="0"/>
              <a:t>— when one spouse dies, the other gets the property automatically</a:t>
            </a:r>
          </a:p>
        </p:txBody>
      </p:sp>
      <p:sp>
        <p:nvSpPr>
          <p:cNvPr id="26628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19-</a:t>
            </a:r>
            <a:fld id="{93E71A48-AC0A-407E-949F-1AE87B341337}" type="slidenum">
              <a:rPr lang="en-US" altLang="en-US" sz="1400">
                <a:cs typeface="Arial" panose="020B0604020202020204" pitchFamily="34" charset="0"/>
              </a:rPr>
              <a:pPr eaLnBrk="1" hangingPunct="1"/>
              <a:t>25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60350"/>
            <a:ext cx="7620000" cy="1143000"/>
          </a:xfrm>
        </p:spPr>
        <p:txBody>
          <a:bodyPr/>
          <a:lstStyle/>
          <a:p>
            <a:pPr eaLnBrk="1" hangingPunct="1"/>
            <a:r>
              <a:rPr lang="en-US" altLang="en-US" sz="3800" dirty="0"/>
              <a:t>Life Insurance </a:t>
            </a:r>
            <a:br>
              <a:rPr lang="en-US" altLang="en-US" sz="3800" dirty="0"/>
            </a:br>
            <a:r>
              <a:rPr lang="en-US" altLang="en-US" sz="3800" dirty="0"/>
              <a:t>and Employee Benefits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30250" lvl="1" indent="-365125" eaLnBrk="1" hangingPunct="1">
              <a:buFont typeface="Arial" panose="020B0604020202020204" pitchFamily="34" charset="0"/>
              <a:buChar char="•"/>
            </a:pPr>
            <a:r>
              <a:rPr lang="en-US" altLang="en-US" sz="2400" dirty="0"/>
              <a:t>Life insurance proceeds are free from probate and income tax</a:t>
            </a:r>
          </a:p>
          <a:p>
            <a:pPr marL="730250" lvl="1" indent="-365125" eaLnBrk="1" hangingPunct="1">
              <a:buFont typeface="Arial" panose="020B0604020202020204" pitchFamily="34" charset="0"/>
              <a:buChar char="•"/>
            </a:pPr>
            <a:r>
              <a:rPr lang="en-US" altLang="en-US" sz="2400" dirty="0"/>
              <a:t>Assignment of ownership to your beneficiary can remove a life insurance policy from your estate</a:t>
            </a:r>
            <a:endParaRPr lang="en-US" altLang="en-US" sz="1000" dirty="0"/>
          </a:p>
          <a:p>
            <a:pPr marL="730250" lvl="1" indent="-365125" eaLnBrk="1" hangingPunct="1">
              <a:buFont typeface="Arial" panose="020B0604020202020204" pitchFamily="34" charset="0"/>
              <a:buChar char="•"/>
            </a:pPr>
            <a:r>
              <a:rPr lang="en-US" altLang="en-US" sz="2400" dirty="0"/>
              <a:t>Unless payable to the estate, death benefits from qualified pension, profit sharing, or Keogh plans are excluded from your estate</a:t>
            </a:r>
          </a:p>
        </p:txBody>
      </p:sp>
      <p:sp>
        <p:nvSpPr>
          <p:cNvPr id="27652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19-</a:t>
            </a:r>
            <a:fld id="{524D7085-0704-4130-8058-B47CD83155EC}" type="slidenum">
              <a:rPr lang="en-US" altLang="en-US" sz="1400">
                <a:cs typeface="Arial" panose="020B0604020202020204" pitchFamily="34" charset="0"/>
              </a:rPr>
              <a:pPr eaLnBrk="1" hangingPunct="1"/>
              <a:t>26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845425" cy="639763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Federal and State Estate Taxes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066800"/>
            <a:ext cx="7467600" cy="5410200"/>
          </a:xfrm>
        </p:spPr>
        <p:txBody>
          <a:bodyPr lIns="90488" tIns="44450" rIns="90488" bIns="44450"/>
          <a:lstStyle/>
          <a:p>
            <a:pPr marL="0" indent="0" eaLnBrk="1" hangingPunct="1">
              <a:spcBef>
                <a:spcPts val="0"/>
              </a:spcBef>
              <a:buSzPct val="90000"/>
              <a:buFontTx/>
              <a:buNone/>
              <a:defRPr/>
            </a:pPr>
            <a:r>
              <a:rPr lang="en-US" altLang="en-US" sz="2600" b="1" i="1" dirty="0">
                <a:solidFill>
                  <a:srgbClr val="F27D1C"/>
                </a:solidFill>
              </a:rPr>
              <a:t>LO19-5: </a:t>
            </a:r>
          </a:p>
          <a:p>
            <a:pPr marL="0" indent="0" eaLnBrk="1" hangingPunct="1">
              <a:spcBef>
                <a:spcPts val="0"/>
              </a:spcBef>
              <a:buSzPct val="90000"/>
              <a:buFontTx/>
              <a:buNone/>
              <a:defRPr/>
            </a:pPr>
            <a:r>
              <a:rPr lang="en-US" altLang="en-US" sz="2600" b="1" dirty="0">
                <a:solidFill>
                  <a:srgbClr val="F27D1C"/>
                </a:solidFill>
              </a:rPr>
              <a:t>Evaluate the effects of federal and state taxes on estate planning.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000" dirty="0"/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sz="2400" dirty="0"/>
              <a:t>Federal estate tax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sz="2400" dirty="0"/>
              <a:t>Estate and trust federal income tax returns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sz="2400" dirty="0"/>
              <a:t>State inheritance tax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sz="2400" dirty="0"/>
              <a:t>Federal and State Gift taxes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sz="2400" dirty="0"/>
              <a:t>Tax avoidance and evasion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sz="2400" dirty="0"/>
              <a:t>Charitable gifts and bequests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sz="2400" dirty="0"/>
              <a:t>Calculating tax, debts, and liabilities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sz="2400" dirty="0"/>
              <a:t>Probate and administration costs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sz="2400" dirty="0"/>
              <a:t>Paying tax owed</a:t>
            </a:r>
          </a:p>
        </p:txBody>
      </p:sp>
      <p:sp>
        <p:nvSpPr>
          <p:cNvPr id="28676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19-</a:t>
            </a:r>
            <a:fld id="{B82FF41C-6524-48B5-AE84-F11B3C5BA404}" type="slidenum">
              <a:rPr lang="en-US" altLang="en-US" sz="1400">
                <a:cs typeface="Arial" panose="020B0604020202020204" pitchFamily="34" charset="0"/>
              </a:rPr>
              <a:pPr eaLnBrk="1" hangingPunct="1"/>
              <a:t>27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696200" cy="10668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Why Estate Planning?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219200"/>
            <a:ext cx="7772400" cy="5257800"/>
          </a:xfrm>
        </p:spPr>
        <p:txBody>
          <a:bodyPr lIns="90488" tIns="44450" rIns="90488" bIns="44450"/>
          <a:lstStyle/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600" b="1" i="1" dirty="0">
                <a:solidFill>
                  <a:srgbClr val="F27D1C"/>
                </a:solidFill>
              </a:rPr>
              <a:t>LO19-1: 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600" b="1" dirty="0">
                <a:solidFill>
                  <a:srgbClr val="F27D1C"/>
                </a:solidFill>
              </a:rPr>
              <a:t>Analyze the personal aspects of estate planning.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altLang="en-US" sz="2400" b="1" dirty="0"/>
              <a:t>Estate</a:t>
            </a:r>
            <a:r>
              <a:rPr lang="en-US" altLang="en-US" sz="2400" dirty="0"/>
              <a:t> consists of everything you own, including bank accounts, stocks, bonds, real estate, and personal property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/>
              <a:t>WHAT IS ESTATE PLANNING?</a:t>
            </a:r>
          </a:p>
          <a:p>
            <a:pPr marL="731520" indent="-365760" eaLnBrk="1" hangingPunct="1">
              <a:lnSpc>
                <a:spcPct val="80000"/>
              </a:lnSpc>
              <a:buFont typeface="Arial" panose="020B0604020202020204" pitchFamily="34" charset="0"/>
              <a:buChar char="‒"/>
              <a:defRPr/>
            </a:pPr>
            <a:r>
              <a:rPr lang="en-US" altLang="en-US" sz="2400" b="1" dirty="0"/>
              <a:t>Estate planning </a:t>
            </a:r>
            <a:r>
              <a:rPr lang="en-US" altLang="en-US" sz="2400" dirty="0"/>
              <a:t>is a definite plan for the administration and disposition of one’s property during one’s lifetime and at one’s death</a:t>
            </a:r>
          </a:p>
          <a:p>
            <a:pPr marL="731520" indent="-365760" eaLnBrk="1" hangingPunct="1">
              <a:lnSpc>
                <a:spcPct val="80000"/>
              </a:lnSpc>
              <a:buFont typeface="Arial" panose="020B0604020202020204" pitchFamily="34" charset="0"/>
              <a:buChar char="‒"/>
              <a:defRPr/>
            </a:pPr>
            <a:r>
              <a:rPr lang="en-US" altLang="en-US" sz="2400" dirty="0"/>
              <a:t>Essential part of retirement planning and has two components</a:t>
            </a:r>
          </a:p>
          <a:p>
            <a:pPr marL="1097280" lvl="1" indent="-365760" eaLnBrk="1" hangingPunct="1">
              <a:lnSpc>
                <a:spcPct val="8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altLang="en-US" sz="2400" dirty="0"/>
              <a:t>Build your estate through savings, investments, and insurance</a:t>
            </a:r>
          </a:p>
          <a:p>
            <a:pPr marL="1097280" lvl="1" indent="-365760" eaLnBrk="1" hangingPunct="1">
              <a:lnSpc>
                <a:spcPct val="8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altLang="en-US" sz="2400" dirty="0"/>
              <a:t>Transfer your estate as you wish at death </a:t>
            </a:r>
          </a:p>
        </p:txBody>
      </p:sp>
      <p:sp>
        <p:nvSpPr>
          <p:cNvPr id="4100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19-</a:t>
            </a:r>
            <a:fld id="{6DECB9C8-63FB-45D1-964F-3EA96A6CC52B}" type="slidenum">
              <a:rPr lang="en-US" altLang="en-US" sz="1400">
                <a:cs typeface="Arial" panose="020B0604020202020204" pitchFamily="34" charset="0"/>
              </a:rPr>
              <a:pPr eaLnBrk="1" hangingPunct="1"/>
              <a:t>3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74638"/>
            <a:ext cx="7700963" cy="944562"/>
          </a:xfrm>
        </p:spPr>
        <p:txBody>
          <a:bodyPr/>
          <a:lstStyle/>
          <a:p>
            <a:pPr eaLnBrk="1" hangingPunct="1"/>
            <a:r>
              <a:rPr lang="en-US" altLang="en-US" sz="3800" dirty="0"/>
              <a:t>Why Estate Planning?</a:t>
            </a:r>
            <a:br>
              <a:rPr lang="en-US" altLang="en-US" sz="3800" dirty="0"/>
            </a:br>
            <a:r>
              <a:rPr lang="en-US" altLang="en-US" sz="1800" dirty="0"/>
              <a:t>(continued)</a:t>
            </a:r>
            <a:endParaRPr lang="en-US" altLang="en-US" sz="24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722438"/>
            <a:ext cx="7467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If </a:t>
            </a:r>
            <a:r>
              <a:rPr lang="en-US" altLang="en-US" sz="2600" b="1" dirty="0"/>
              <a:t>married,</a:t>
            </a:r>
            <a:r>
              <a:rPr lang="en-US" altLang="en-US" sz="2600" dirty="0"/>
              <a:t> include spouse and children in estate planning process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If </a:t>
            </a:r>
            <a:r>
              <a:rPr lang="en-US" altLang="en-US" sz="2600" b="1" dirty="0"/>
              <a:t>unmarried</a:t>
            </a:r>
            <a:r>
              <a:rPr lang="en-US" altLang="en-US" sz="2600" dirty="0"/>
              <a:t>, make sure beneficiaries have information about your estate that they will need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New lifestyles means unique challenges, which means plan early and get expert help</a:t>
            </a:r>
          </a:p>
        </p:txBody>
      </p:sp>
      <p:sp>
        <p:nvSpPr>
          <p:cNvPr id="5124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19-</a:t>
            </a:r>
            <a:fld id="{1106F828-50E8-4E21-81E7-E83BE8E39D7E}" type="slidenum">
              <a:rPr lang="en-US" altLang="en-US" sz="1400">
                <a:cs typeface="Arial" panose="020B0604020202020204" pitchFamily="34" charset="0"/>
              </a:rPr>
              <a:pPr eaLnBrk="1" hangingPunct="1"/>
              <a:t>4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20000" cy="8382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The Opportunity Cost of Rationalizing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398588"/>
            <a:ext cx="7696200" cy="5307012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1500" dirty="0"/>
          </a:p>
          <a:p>
            <a:pPr marL="731520" indent="-365760" eaLnBrk="1" hangingPunct="1">
              <a:lnSpc>
                <a:spcPct val="90000"/>
              </a:lnSpc>
              <a:buFont typeface="Arial" panose="020B0604020202020204" pitchFamily="34" charset="0"/>
              <a:buChar char="‒"/>
              <a:defRPr/>
            </a:pPr>
            <a:r>
              <a:rPr lang="en-US" altLang="en-US" sz="2400" dirty="0"/>
              <a:t>Demands of daily living can keep people from thinking about death</a:t>
            </a:r>
          </a:p>
          <a:p>
            <a:pPr marL="731520" indent="-365760" eaLnBrk="1" hangingPunct="1">
              <a:lnSpc>
                <a:spcPct val="90000"/>
              </a:lnSpc>
              <a:buFont typeface="Arial" panose="020B0604020202020204" pitchFamily="34" charset="0"/>
              <a:buChar char="‒"/>
              <a:defRPr/>
            </a:pPr>
            <a:endParaRPr lang="en-US" altLang="en-US" sz="2400" dirty="0"/>
          </a:p>
          <a:p>
            <a:pPr marL="731520" indent="-365760" eaLnBrk="1" hangingPunct="1">
              <a:lnSpc>
                <a:spcPct val="90000"/>
              </a:lnSpc>
              <a:buFont typeface="Arial" panose="020B0604020202020204" pitchFamily="34" charset="0"/>
              <a:buChar char="‒"/>
              <a:defRPr/>
            </a:pPr>
            <a:r>
              <a:rPr lang="en-US" altLang="en-US" sz="2400" dirty="0"/>
              <a:t>Your beneficiary will have to meet with morticians, clergy, lawyers, insurance agents, clerks of federal government agencies, etc.</a:t>
            </a:r>
          </a:p>
          <a:p>
            <a:pPr marL="731520" indent="-365760" eaLnBrk="1" hangingPunct="1">
              <a:lnSpc>
                <a:spcPct val="90000"/>
              </a:lnSpc>
              <a:buFont typeface="Arial" panose="020B0604020202020204" pitchFamily="34" charset="0"/>
              <a:buChar char="‒"/>
              <a:defRPr/>
            </a:pPr>
            <a:endParaRPr lang="en-US" altLang="en-US" sz="2400" dirty="0"/>
          </a:p>
          <a:p>
            <a:pPr marL="731520" indent="-365760" eaLnBrk="1" hangingPunct="1">
              <a:lnSpc>
                <a:spcPct val="90000"/>
              </a:lnSpc>
              <a:buFont typeface="Arial" panose="020B0604020202020204" pitchFamily="34" charset="0"/>
              <a:buChar char="‒"/>
              <a:defRPr/>
            </a:pPr>
            <a:r>
              <a:rPr lang="en-US" altLang="en-US" sz="2400" dirty="0"/>
              <a:t>Plan while you are in good health</a:t>
            </a:r>
          </a:p>
          <a:p>
            <a:pPr marL="731520" indent="-365760" eaLnBrk="1" hangingPunct="1">
              <a:lnSpc>
                <a:spcPct val="90000"/>
              </a:lnSpc>
              <a:buFont typeface="Arial" panose="020B0604020202020204" pitchFamily="34" charset="0"/>
              <a:buChar char="‒"/>
              <a:defRPr/>
            </a:pPr>
            <a:endParaRPr lang="en-US" altLang="en-US" sz="1500" dirty="0"/>
          </a:p>
          <a:p>
            <a:pPr marL="708660" eaLnBrk="1" hangingPunct="1">
              <a:spcBef>
                <a:spcPts val="0"/>
              </a:spcBef>
              <a:buFont typeface="Arial" panose="020B0604020202020204" pitchFamily="34" charset="0"/>
              <a:buChar char="‒"/>
              <a:defRPr/>
            </a:pPr>
            <a:r>
              <a:rPr lang="en-US" altLang="en-US" sz="2400" dirty="0"/>
              <a:t>LIMRA International booklet, </a:t>
            </a:r>
            <a:r>
              <a:rPr lang="en-US" altLang="en-US" sz="2400" i="1" dirty="0"/>
              <a:t>What Do You Do Now?</a:t>
            </a:r>
            <a:endParaRPr lang="en-US" altLang="en-US" sz="2400" dirty="0"/>
          </a:p>
        </p:txBody>
      </p:sp>
      <p:sp>
        <p:nvSpPr>
          <p:cNvPr id="6148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19-</a:t>
            </a:r>
            <a:fld id="{A795F727-C5AF-4569-848B-AA0E0A95EB4B}" type="slidenum">
              <a:rPr lang="en-US" altLang="en-US" sz="1400">
                <a:cs typeface="Arial" panose="020B0604020202020204" pitchFamily="34" charset="0"/>
              </a:rPr>
              <a:pPr eaLnBrk="1" hangingPunct="1"/>
              <a:t>5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74638"/>
            <a:ext cx="7700963" cy="792162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Legal Aspects of Estate Planning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295400"/>
            <a:ext cx="7772400" cy="4953000"/>
          </a:xfrm>
        </p:spPr>
        <p:txBody>
          <a:bodyPr lIns="90488" tIns="44450" rIns="90488" bIns="44450"/>
          <a:lstStyle/>
          <a:p>
            <a:pPr marL="0" indent="0" eaLnBrk="1" hangingPunct="1">
              <a:spcBef>
                <a:spcPts val="0"/>
              </a:spcBef>
              <a:buSzPct val="90000"/>
              <a:buFontTx/>
              <a:buNone/>
              <a:defRPr/>
            </a:pPr>
            <a:r>
              <a:rPr lang="en-US" altLang="en-US" sz="2600" b="1" i="1" dirty="0">
                <a:solidFill>
                  <a:srgbClr val="F27D1C"/>
                </a:solidFill>
              </a:rPr>
              <a:t>LO19-2: </a:t>
            </a:r>
          </a:p>
          <a:p>
            <a:pPr marL="0" indent="0" eaLnBrk="1" hangingPunct="1">
              <a:spcBef>
                <a:spcPts val="0"/>
              </a:spcBef>
              <a:buSzPct val="90000"/>
              <a:buFontTx/>
              <a:buNone/>
              <a:defRPr/>
            </a:pPr>
            <a:r>
              <a:rPr lang="en-US" altLang="en-US" sz="2600" b="1" dirty="0">
                <a:solidFill>
                  <a:srgbClr val="F27D1C"/>
                </a:solidFill>
              </a:rPr>
              <a:t>Assess the legal aspects of estate planning.</a:t>
            </a:r>
          </a:p>
          <a:p>
            <a:pPr eaLnBrk="1" hangingPunct="1">
              <a:lnSpc>
                <a:spcPct val="90000"/>
              </a:lnSpc>
              <a:buSzPct val="90000"/>
              <a:buFontTx/>
              <a:buNone/>
              <a:defRPr/>
            </a:pPr>
            <a:endParaRPr lang="en-US" altLang="en-US" sz="1000" dirty="0"/>
          </a:p>
          <a:p>
            <a:pPr eaLnBrk="1" hangingPunct="1">
              <a:lnSpc>
                <a:spcPct val="90000"/>
              </a:lnSpc>
              <a:buSzPct val="90000"/>
              <a:defRPr/>
            </a:pPr>
            <a:r>
              <a:rPr lang="en-US" altLang="en-US" sz="2600" dirty="0"/>
              <a:t>GATHER NECESSARY DOCUMENTS</a:t>
            </a:r>
          </a:p>
          <a:p>
            <a:pPr marL="731520" indent="-365760" eaLnBrk="1" hangingPunct="1">
              <a:lnSpc>
                <a:spcPct val="90000"/>
              </a:lnSpc>
              <a:buFont typeface="Arial" panose="020B0604020202020204" pitchFamily="34" charset="0"/>
              <a:buChar char="‒"/>
              <a:defRPr/>
            </a:pPr>
            <a:r>
              <a:rPr lang="en-US" altLang="en-US" sz="2200" dirty="0"/>
              <a:t>Birth and marriage certificates</a:t>
            </a:r>
          </a:p>
          <a:p>
            <a:pPr marL="731520" indent="-365760" eaLnBrk="1" hangingPunct="1">
              <a:lnSpc>
                <a:spcPct val="90000"/>
              </a:lnSpc>
              <a:buFont typeface="Arial" panose="020B0604020202020204" pitchFamily="34" charset="0"/>
              <a:buChar char="‒"/>
              <a:defRPr/>
            </a:pPr>
            <a:r>
              <a:rPr lang="en-US" altLang="en-US" sz="2200" dirty="0"/>
              <a:t>Legal name changes</a:t>
            </a:r>
          </a:p>
          <a:p>
            <a:pPr marL="731520" indent="-365760" eaLnBrk="1" hangingPunct="1">
              <a:lnSpc>
                <a:spcPct val="90000"/>
              </a:lnSpc>
              <a:buFont typeface="Arial" panose="020B0604020202020204" pitchFamily="34" charset="0"/>
              <a:buChar char="‒"/>
              <a:defRPr/>
            </a:pPr>
            <a:r>
              <a:rPr lang="en-US" altLang="en-US" sz="2200" dirty="0"/>
              <a:t>Social Security documents</a:t>
            </a:r>
          </a:p>
          <a:p>
            <a:pPr marL="731520" indent="-365760" eaLnBrk="1" hangingPunct="1">
              <a:lnSpc>
                <a:spcPct val="90000"/>
              </a:lnSpc>
              <a:buFont typeface="Arial" panose="020B0604020202020204" pitchFamily="34" charset="0"/>
              <a:buChar char="‒"/>
              <a:defRPr/>
            </a:pPr>
            <a:r>
              <a:rPr lang="en-US" altLang="en-US" sz="2200" dirty="0"/>
              <a:t>Military service records</a:t>
            </a:r>
          </a:p>
          <a:p>
            <a:pPr marL="731520" indent="-365760" eaLnBrk="1" hangingPunct="1">
              <a:lnSpc>
                <a:spcPct val="90000"/>
              </a:lnSpc>
              <a:buFont typeface="Arial" panose="020B0604020202020204" pitchFamily="34" charset="0"/>
              <a:buChar char="‒"/>
              <a:defRPr/>
            </a:pPr>
            <a:r>
              <a:rPr lang="en-US" altLang="en-US" sz="2200" dirty="0"/>
              <a:t>Insurance policies</a:t>
            </a:r>
          </a:p>
          <a:p>
            <a:pPr marL="731520" indent="-365760" eaLnBrk="1" hangingPunct="1">
              <a:lnSpc>
                <a:spcPct val="90000"/>
              </a:lnSpc>
              <a:buFont typeface="Arial" panose="020B0604020202020204" pitchFamily="34" charset="0"/>
              <a:buChar char="‒"/>
              <a:defRPr/>
            </a:pPr>
            <a:r>
              <a:rPr lang="en-US" altLang="en-US" sz="2200" dirty="0"/>
              <a:t>Transfer records of joint bank accounts</a:t>
            </a:r>
          </a:p>
          <a:p>
            <a:pPr marL="731520" indent="-365760" eaLnBrk="1" hangingPunct="1">
              <a:lnSpc>
                <a:spcPct val="90000"/>
              </a:lnSpc>
              <a:buFont typeface="Arial" panose="020B0604020202020204" pitchFamily="34" charset="0"/>
              <a:buChar char="‒"/>
              <a:defRPr/>
            </a:pPr>
            <a:r>
              <a:rPr lang="en-US" altLang="en-US" sz="2200" dirty="0"/>
              <a:t>Safe-deposit box records</a:t>
            </a:r>
          </a:p>
          <a:p>
            <a:pPr marL="731520" indent="-365760" eaLnBrk="1" hangingPunct="1">
              <a:lnSpc>
                <a:spcPct val="90000"/>
              </a:lnSpc>
              <a:buFont typeface="Arial" panose="020B0604020202020204" pitchFamily="34" charset="0"/>
              <a:buChar char="‒"/>
              <a:defRPr/>
            </a:pPr>
            <a:r>
              <a:rPr lang="en-US" altLang="en-US" sz="2200" dirty="0"/>
              <a:t>Registration of automobiles</a:t>
            </a:r>
          </a:p>
          <a:p>
            <a:pPr marL="731520" indent="-365760" eaLnBrk="1" hangingPunct="1">
              <a:lnSpc>
                <a:spcPct val="90000"/>
              </a:lnSpc>
              <a:buFont typeface="Arial" panose="020B0604020202020204" pitchFamily="34" charset="0"/>
              <a:buChar char="‒"/>
              <a:defRPr/>
            </a:pPr>
            <a:r>
              <a:rPr lang="en-US" altLang="en-US" sz="2200" dirty="0"/>
              <a:t>Title to stock and bond certificates</a:t>
            </a:r>
          </a:p>
        </p:txBody>
      </p:sp>
      <p:sp>
        <p:nvSpPr>
          <p:cNvPr id="7172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19-</a:t>
            </a:r>
            <a:fld id="{4243A1A3-E4FE-4CDE-9ADC-D1ED9492156E}" type="slidenum">
              <a:rPr lang="en-US" altLang="en-US" sz="1400">
                <a:cs typeface="Arial" panose="020B0604020202020204" pitchFamily="34" charset="0"/>
              </a:rPr>
              <a:pPr eaLnBrk="1" hangingPunct="1"/>
              <a:t>6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19200" y="260350"/>
            <a:ext cx="7700963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dirty="0"/>
              <a:t>Wills</a:t>
            </a:r>
            <a:endParaRPr lang="en-US" altLang="en-US" sz="3800" dirty="0"/>
          </a:p>
        </p:txBody>
      </p:sp>
      <p:sp>
        <p:nvSpPr>
          <p:cNvPr id="8195" name="Rectangle 1027"/>
          <p:cNvSpPr>
            <a:spLocks noGrp="1" noChangeArrowheads="1"/>
          </p:cNvSpPr>
          <p:nvPr>
            <p:ph idx="1"/>
          </p:nvPr>
        </p:nvSpPr>
        <p:spPr>
          <a:xfrm>
            <a:off x="1403350" y="1403350"/>
            <a:ext cx="7283450" cy="4722813"/>
          </a:xfrm>
        </p:spPr>
        <p:txBody>
          <a:bodyPr/>
          <a:lstStyle/>
          <a:p>
            <a:pPr marL="731520" indent="-365760" eaLnBrk="1" hangingPunct="1">
              <a:spcBef>
                <a:spcPts val="0"/>
              </a:spcBef>
              <a:buFont typeface="Arial" panose="020B0604020202020204" pitchFamily="34" charset="0"/>
              <a:buChar char="‒"/>
              <a:defRPr/>
            </a:pPr>
            <a:r>
              <a:rPr lang="en-US" altLang="en-US" sz="2400" dirty="0"/>
              <a:t>A </a:t>
            </a:r>
            <a:r>
              <a:rPr lang="en-US" altLang="en-US" sz="2400" b="1" dirty="0"/>
              <a:t>will</a:t>
            </a:r>
            <a:r>
              <a:rPr lang="en-US" altLang="en-US" sz="2400" dirty="0"/>
              <a:t> is the legal declaration of a person’s mind as to the disposition of his or her property after death</a:t>
            </a:r>
            <a:endParaRPr lang="en-US" altLang="en-US" sz="1000" dirty="0"/>
          </a:p>
          <a:p>
            <a:pPr marL="731520" indent="-365760" eaLnBrk="1" hangingPunct="1">
              <a:spcBef>
                <a:spcPts val="0"/>
              </a:spcBef>
              <a:buFont typeface="Arial" panose="020B0604020202020204" pitchFamily="34" charset="0"/>
              <a:buChar char="‒"/>
              <a:defRPr/>
            </a:pPr>
            <a:r>
              <a:rPr lang="en-US" altLang="en-US" sz="2400" dirty="0"/>
              <a:t>Transfers property according to your wishes</a:t>
            </a:r>
            <a:endParaRPr lang="en-US" altLang="en-US" sz="1000" dirty="0"/>
          </a:p>
          <a:p>
            <a:pPr marL="731520" indent="-365760" eaLnBrk="1" hangingPunct="1">
              <a:spcBef>
                <a:spcPts val="0"/>
              </a:spcBef>
              <a:buFont typeface="Arial" panose="020B0604020202020204" pitchFamily="34" charset="0"/>
              <a:buChar char="‒"/>
              <a:defRPr/>
            </a:pPr>
            <a:r>
              <a:rPr lang="en-US" altLang="en-US" sz="2400" dirty="0"/>
              <a:t>State law determines distribution of your estate if you die </a:t>
            </a:r>
            <a:r>
              <a:rPr lang="en-US" altLang="en-US" sz="2400" b="1" dirty="0"/>
              <a:t>intestate</a:t>
            </a:r>
            <a:r>
              <a:rPr lang="en-US" altLang="en-US" sz="2400" dirty="0"/>
              <a:t> (without a will)</a:t>
            </a:r>
            <a:endParaRPr lang="en-US" altLang="en-US" sz="1000" dirty="0"/>
          </a:p>
          <a:p>
            <a:pPr marL="731520" indent="-365760" eaLnBrk="1" hangingPunct="1">
              <a:spcBef>
                <a:spcPts val="0"/>
              </a:spcBef>
              <a:buFont typeface="Arial" panose="020B0604020202020204" pitchFamily="34" charset="0"/>
              <a:buChar char="‒"/>
              <a:defRPr/>
            </a:pPr>
            <a:r>
              <a:rPr lang="en-US" altLang="en-US" sz="2400" dirty="0"/>
              <a:t>Marriage and divorce affect your will</a:t>
            </a:r>
          </a:p>
          <a:p>
            <a:pPr marL="1097280" lvl="1" indent="-365760" eaLnBrk="1" hangingPunct="1"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altLang="en-US" sz="2400" dirty="0"/>
              <a:t>Review your will with an attorney</a:t>
            </a:r>
          </a:p>
          <a:p>
            <a:pPr marL="1097280" lvl="1" indent="-365760" eaLnBrk="1" hangingPunct="1"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altLang="en-US" sz="2400" dirty="0"/>
              <a:t>Marriage may revoke your will</a:t>
            </a:r>
          </a:p>
          <a:p>
            <a:pPr lvl="1" eaLnBrk="1" hangingPunct="1">
              <a:spcBef>
                <a:spcPts val="0"/>
              </a:spcBef>
              <a:defRPr/>
            </a:pPr>
            <a:endParaRPr lang="en-US" altLang="en-US" sz="1000" dirty="0"/>
          </a:p>
          <a:p>
            <a:pPr marL="731520" indent="-365760" eaLnBrk="1" hangingPunct="1">
              <a:spcBef>
                <a:spcPts val="0"/>
              </a:spcBef>
              <a:buFont typeface="Arial" panose="020B0604020202020204" pitchFamily="34" charset="0"/>
              <a:buChar char="‒"/>
              <a:defRPr/>
            </a:pPr>
            <a:r>
              <a:rPr lang="en-US" altLang="en-US" sz="2400" b="1" dirty="0"/>
              <a:t>Legal costs</a:t>
            </a:r>
            <a:r>
              <a:rPr lang="en-US" altLang="en-US" sz="2400" dirty="0"/>
              <a:t> of a will vary. A standard will costs between $300 and $600</a:t>
            </a:r>
          </a:p>
          <a:p>
            <a:pPr marL="731520" indent="-365760" eaLnBrk="1" hangingPunct="1">
              <a:spcBef>
                <a:spcPts val="0"/>
              </a:spcBef>
              <a:buFont typeface="Arial" panose="020B0604020202020204" pitchFamily="34" charset="0"/>
              <a:buChar char="‒"/>
              <a:defRPr/>
            </a:pPr>
            <a:r>
              <a:rPr lang="en-US" altLang="en-US" sz="2400" b="1" dirty="0"/>
              <a:t>Probate</a:t>
            </a:r>
            <a:r>
              <a:rPr lang="en-US" altLang="en-US" sz="2400" dirty="0"/>
              <a:t> is legal procedure proving a valid or invalid will</a:t>
            </a:r>
          </a:p>
        </p:txBody>
      </p:sp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19-</a:t>
            </a:r>
            <a:fld id="{8BFB85BF-B156-4260-BBD9-182424996566}" type="slidenum">
              <a:rPr lang="en-US" altLang="en-US" sz="1400">
                <a:cs typeface="Arial" panose="020B0604020202020204" pitchFamily="34" charset="0"/>
              </a:rPr>
              <a:pPr eaLnBrk="1" hangingPunct="1"/>
              <a:t>7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700963" cy="792163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Types of Wills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914400"/>
            <a:ext cx="7700963" cy="5334000"/>
          </a:xfrm>
        </p:spPr>
        <p:txBody>
          <a:bodyPr lIns="90488" tIns="44450" rIns="90488" bIns="44450"/>
          <a:lstStyle/>
          <a:p>
            <a:pPr marL="0" indent="0" eaLnBrk="1" hangingPunct="1">
              <a:spcBef>
                <a:spcPts val="0"/>
              </a:spcBef>
              <a:buSzPct val="90000"/>
              <a:buFontTx/>
              <a:buNone/>
              <a:defRPr/>
            </a:pPr>
            <a:r>
              <a:rPr lang="en-US" altLang="en-US" sz="2600" b="1" i="1" dirty="0">
                <a:solidFill>
                  <a:srgbClr val="F27D1C"/>
                </a:solidFill>
              </a:rPr>
              <a:t>LO19-3: </a:t>
            </a:r>
          </a:p>
          <a:p>
            <a:pPr marL="0" indent="0" eaLnBrk="1" hangingPunct="1">
              <a:spcBef>
                <a:spcPts val="0"/>
              </a:spcBef>
              <a:buSzPct val="90000"/>
              <a:buFontTx/>
              <a:buNone/>
              <a:defRPr/>
            </a:pPr>
            <a:r>
              <a:rPr lang="en-US" altLang="en-US" sz="2600" b="1" dirty="0">
                <a:solidFill>
                  <a:srgbClr val="F27D1C"/>
                </a:solidFill>
              </a:rPr>
              <a:t>Distinguish among various types and formats of wills.</a:t>
            </a:r>
          </a:p>
          <a:p>
            <a:pPr marL="0" indent="0" eaLnBrk="1" hangingPunct="1">
              <a:spcBef>
                <a:spcPts val="0"/>
              </a:spcBef>
              <a:buSzPct val="110000"/>
              <a:buFont typeface="Wingdings" pitchFamily="2" charset="2"/>
              <a:buNone/>
              <a:defRPr/>
            </a:pPr>
            <a:endParaRPr lang="en-US" sz="500" b="1" dirty="0"/>
          </a:p>
          <a:p>
            <a:pPr eaLnBrk="1" hangingPunct="1">
              <a:lnSpc>
                <a:spcPct val="90000"/>
              </a:lnSpc>
              <a:buSzPct val="110000"/>
              <a:defRPr/>
            </a:pPr>
            <a:r>
              <a:rPr lang="en-US" sz="2400" dirty="0"/>
              <a:t>A SIMPLE WILL leaves everything to your spouse</a:t>
            </a:r>
          </a:p>
          <a:p>
            <a:pPr eaLnBrk="1" hangingPunct="1">
              <a:lnSpc>
                <a:spcPct val="90000"/>
              </a:lnSpc>
              <a:buSzPct val="110000"/>
              <a:buFont typeface="+mj-lt"/>
              <a:buAutoNum type="arabicPeriod"/>
              <a:defRPr/>
            </a:pPr>
            <a:endParaRPr lang="en-US" sz="1000" dirty="0"/>
          </a:p>
          <a:p>
            <a:pPr eaLnBrk="1" hangingPunct="1">
              <a:lnSpc>
                <a:spcPct val="90000"/>
              </a:lnSpc>
              <a:buSzPct val="110000"/>
              <a:defRPr/>
            </a:pPr>
            <a:r>
              <a:rPr lang="en-US" sz="2400" dirty="0"/>
              <a:t>A TRADITIONAL MARITAL SHARE WILL leaves half to spouse and half to children or heirs</a:t>
            </a:r>
          </a:p>
          <a:p>
            <a:pPr eaLnBrk="1" hangingPunct="1">
              <a:lnSpc>
                <a:spcPct val="90000"/>
              </a:lnSpc>
              <a:buSzPct val="110000"/>
              <a:buFont typeface="+mj-lt"/>
              <a:buAutoNum type="arabicPeriod"/>
              <a:defRPr/>
            </a:pPr>
            <a:endParaRPr lang="en-US" sz="1000" dirty="0"/>
          </a:p>
          <a:p>
            <a:pPr eaLnBrk="1" hangingPunct="1">
              <a:lnSpc>
                <a:spcPct val="90000"/>
              </a:lnSpc>
              <a:buSzPct val="110000"/>
              <a:defRPr/>
            </a:pPr>
            <a:r>
              <a:rPr lang="en-US" sz="2400" dirty="0"/>
              <a:t>An EXEMPTION TRUST WILL passes everything to your spouse except for an amount equal to the exemption, which passes into a trust. The trust can provide a lifelong income</a:t>
            </a:r>
          </a:p>
          <a:p>
            <a:pPr eaLnBrk="1" hangingPunct="1">
              <a:lnSpc>
                <a:spcPct val="90000"/>
              </a:lnSpc>
              <a:buSzPct val="110000"/>
              <a:buFont typeface="+mj-lt"/>
              <a:buAutoNum type="arabicPeriod"/>
              <a:defRPr/>
            </a:pPr>
            <a:endParaRPr lang="en-US" sz="1000" dirty="0"/>
          </a:p>
          <a:p>
            <a:pPr eaLnBrk="1" hangingPunct="1">
              <a:lnSpc>
                <a:spcPct val="90000"/>
              </a:lnSpc>
              <a:buSzPct val="110000"/>
              <a:defRPr/>
            </a:pPr>
            <a:r>
              <a:rPr lang="en-US" sz="2400" dirty="0"/>
              <a:t>A STATED DOLLAR AMOUNT WILL</a:t>
            </a:r>
          </a:p>
          <a:p>
            <a:pPr marL="731520" lvl="1" indent="-365760" eaLnBrk="1" hangingPunct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sz="2400" dirty="0"/>
              <a:t>Designated amount is passed to spouse; percentages are better due to investment risk</a:t>
            </a:r>
          </a:p>
        </p:txBody>
      </p:sp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19-</a:t>
            </a:r>
            <a:fld id="{2307C453-2C43-433E-9879-9B2BB08365B8}" type="slidenum">
              <a:rPr lang="en-US" altLang="en-US" sz="1400">
                <a:cs typeface="Arial" panose="020B0604020202020204" pitchFamily="34" charset="0"/>
              </a:rPr>
              <a:pPr eaLnBrk="1" hangingPunct="1"/>
              <a:t>8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700963" cy="87947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Formats of Wills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295400"/>
            <a:ext cx="7772400" cy="5029200"/>
          </a:xfrm>
        </p:spPr>
        <p:txBody>
          <a:bodyPr lIns="90488" tIns="44450" rIns="90488" bIns="44450"/>
          <a:lstStyle/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1000" b="1" dirty="0"/>
          </a:p>
          <a:p>
            <a:pPr marL="731520" indent="-365760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‒"/>
              <a:defRPr/>
            </a:pPr>
            <a:r>
              <a:rPr lang="en-US" altLang="en-US" sz="2600" b="1" dirty="0"/>
              <a:t>Holographic will</a:t>
            </a:r>
          </a:p>
          <a:p>
            <a:pPr marL="1097280" lvl="1" indent="-365760" eaLnBrk="1" hangingPunct="1">
              <a:lnSpc>
                <a:spcPct val="80000"/>
              </a:lnSpc>
              <a:spcBef>
                <a:spcPct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altLang="en-US" sz="2400" dirty="0"/>
              <a:t>A will that you write, date and sign, entirely in your handwriting</a:t>
            </a:r>
          </a:p>
          <a:p>
            <a:pPr marL="1097280" lvl="1" indent="-365760" eaLnBrk="1" hangingPunct="1">
              <a:lnSpc>
                <a:spcPct val="80000"/>
              </a:lnSpc>
              <a:spcBef>
                <a:spcPct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altLang="en-US" sz="2400" dirty="0"/>
              <a:t>May not be recognized in some states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2400" dirty="0"/>
          </a:p>
          <a:p>
            <a:pPr marL="731520" indent="-365760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‒"/>
              <a:defRPr/>
            </a:pPr>
            <a:r>
              <a:rPr lang="en-US" altLang="en-US" sz="2600" b="1" dirty="0"/>
              <a:t>Formal will</a:t>
            </a:r>
          </a:p>
          <a:p>
            <a:pPr marL="1097280" lvl="1" indent="-365760" eaLnBrk="1" hangingPunct="1">
              <a:lnSpc>
                <a:spcPct val="80000"/>
              </a:lnSpc>
              <a:spcBef>
                <a:spcPct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altLang="en-US" sz="2400" dirty="0"/>
              <a:t>Usually prepared with attorney’s assistance</a:t>
            </a:r>
          </a:p>
          <a:p>
            <a:pPr marL="1097280" lvl="1" indent="-365760" eaLnBrk="1" hangingPunct="1">
              <a:lnSpc>
                <a:spcPct val="80000"/>
              </a:lnSpc>
              <a:spcBef>
                <a:spcPct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altLang="en-US" sz="2400" dirty="0"/>
              <a:t>You must sign and have two witnesses, neither of whom can be </a:t>
            </a:r>
            <a:r>
              <a:rPr lang="en-US" altLang="en-US" sz="2400" b="1" dirty="0"/>
              <a:t>beneficiaries</a:t>
            </a:r>
            <a:r>
              <a:rPr lang="en-US" altLang="en-US" sz="2400" dirty="0"/>
              <a:t> (people named to receive property under the will)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defRPr/>
            </a:pPr>
            <a:endParaRPr lang="en-US" altLang="en-US" sz="2400" dirty="0"/>
          </a:p>
          <a:p>
            <a:pPr marL="731520" indent="-365760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‒"/>
              <a:defRPr/>
            </a:pPr>
            <a:r>
              <a:rPr lang="en-US" altLang="en-US" sz="2600" b="1" dirty="0"/>
              <a:t>Statutory will</a:t>
            </a:r>
            <a:endParaRPr lang="en-US" altLang="en-US" sz="2600" dirty="0"/>
          </a:p>
          <a:p>
            <a:pPr marL="1097280" lvl="1" indent="-365760" eaLnBrk="1" hangingPunct="1">
              <a:lnSpc>
                <a:spcPct val="80000"/>
              </a:lnSpc>
              <a:spcBef>
                <a:spcPct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altLang="en-US" sz="2400" dirty="0"/>
              <a:t>Type of formal will on a preprinted form</a:t>
            </a:r>
          </a:p>
          <a:p>
            <a:pPr marL="1097280" lvl="1" indent="-365760" eaLnBrk="1" hangingPunct="1">
              <a:lnSpc>
                <a:spcPct val="80000"/>
              </a:lnSpc>
              <a:spcBef>
                <a:spcPct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altLang="en-US" sz="2400" dirty="0"/>
              <a:t>Has rigid provisions, may not meet current laws, and may be invalid if you change provisions</a:t>
            </a:r>
          </a:p>
        </p:txBody>
      </p:sp>
      <p:sp>
        <p:nvSpPr>
          <p:cNvPr id="10244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19-</a:t>
            </a:r>
            <a:fld id="{FC1E29D9-65A7-4D4A-B425-E6D2BE80DD16}" type="slidenum">
              <a:rPr lang="en-US" altLang="en-US" sz="1400">
                <a:cs typeface="Arial" panose="020B0604020202020204" pitchFamily="34" charset="0"/>
              </a:rPr>
              <a:pPr eaLnBrk="1" hangingPunct="1"/>
              <a:t>9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sign templa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Default Design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 template</Template>
  <TotalTime>502</TotalTime>
  <Pages>20</Pages>
  <Words>1721</Words>
  <Application>Microsoft Office PowerPoint</Application>
  <PresentationFormat>Letter Paper (8.5x11 in)</PresentationFormat>
  <Paragraphs>272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Bradley Hand ITC</vt:lpstr>
      <vt:lpstr>Courier New</vt:lpstr>
      <vt:lpstr>Georgia</vt:lpstr>
      <vt:lpstr>Times New Roman</vt:lpstr>
      <vt:lpstr>Wingdings</vt:lpstr>
      <vt:lpstr>Design template</vt:lpstr>
      <vt:lpstr>Chapter 19</vt:lpstr>
      <vt:lpstr>Chapter 19 Learning Objectives</vt:lpstr>
      <vt:lpstr>Why Estate Planning?</vt:lpstr>
      <vt:lpstr>Why Estate Planning? (continued)</vt:lpstr>
      <vt:lpstr>The Opportunity Cost of Rationalizing</vt:lpstr>
      <vt:lpstr>Legal Aspects of Estate Planning </vt:lpstr>
      <vt:lpstr>Wills</vt:lpstr>
      <vt:lpstr>Types of Wills</vt:lpstr>
      <vt:lpstr>Formats of Wills</vt:lpstr>
      <vt:lpstr>Writing Your Will</vt:lpstr>
      <vt:lpstr>Writing Your Will (continued)</vt:lpstr>
      <vt:lpstr>Writing Your Will (concluded)</vt:lpstr>
      <vt:lpstr>Altering or Rewriting Your Will</vt:lpstr>
      <vt:lpstr>Altering or Rewriting Your Will (continued)</vt:lpstr>
      <vt:lpstr>Living Will and Advance Directives</vt:lpstr>
      <vt:lpstr>Ethical Will</vt:lpstr>
      <vt:lpstr>Social Media Will</vt:lpstr>
      <vt:lpstr>Power of Attorney</vt:lpstr>
      <vt:lpstr>Letter of Last Instruction</vt:lpstr>
      <vt:lpstr>Types of Trusts and Estates </vt:lpstr>
      <vt:lpstr>Types of Trusts and Estates (continued)</vt:lpstr>
      <vt:lpstr>Benefits of Establishing Trusts</vt:lpstr>
      <vt:lpstr>Types of Trusts</vt:lpstr>
      <vt:lpstr>Estates</vt:lpstr>
      <vt:lpstr>Joint Ownership</vt:lpstr>
      <vt:lpstr>Life Insurance  and Employee Benefits</vt:lpstr>
      <vt:lpstr>Federal and State Estate Taxes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Estate Planning</dc:title>
  <dc:creator>Family and Consumer Sciences</dc:creator>
  <cp:lastModifiedBy>mlarmon</cp:lastModifiedBy>
  <cp:revision>188</cp:revision>
  <cp:lastPrinted>2002-12-06T03:48:46Z</cp:lastPrinted>
  <dcterms:created xsi:type="dcterms:W3CDTF">1998-04-06T00:51:56Z</dcterms:created>
  <dcterms:modified xsi:type="dcterms:W3CDTF">2017-01-09T21:31:53Z</dcterms:modified>
</cp:coreProperties>
</file>