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38"/>
  </p:notesMasterIdLst>
  <p:handoutMasterIdLst>
    <p:handoutMasterId r:id="rId39"/>
  </p:handoutMasterIdLst>
  <p:sldIdLst>
    <p:sldId id="304" r:id="rId2"/>
    <p:sldId id="293" r:id="rId3"/>
    <p:sldId id="257" r:id="rId4"/>
    <p:sldId id="299" r:id="rId5"/>
    <p:sldId id="259" r:id="rId6"/>
    <p:sldId id="260" r:id="rId7"/>
    <p:sldId id="295" r:id="rId8"/>
    <p:sldId id="261" r:id="rId9"/>
    <p:sldId id="296" r:id="rId10"/>
    <p:sldId id="284" r:id="rId11"/>
    <p:sldId id="264" r:id="rId12"/>
    <p:sldId id="265" r:id="rId13"/>
    <p:sldId id="263" r:id="rId14"/>
    <p:sldId id="266" r:id="rId15"/>
    <p:sldId id="297" r:id="rId16"/>
    <p:sldId id="281" r:id="rId17"/>
    <p:sldId id="300" r:id="rId18"/>
    <p:sldId id="267" r:id="rId19"/>
    <p:sldId id="268" r:id="rId20"/>
    <p:sldId id="286" r:id="rId21"/>
    <p:sldId id="294" r:id="rId22"/>
    <p:sldId id="270" r:id="rId23"/>
    <p:sldId id="287" r:id="rId24"/>
    <p:sldId id="269" r:id="rId25"/>
    <p:sldId id="271" r:id="rId26"/>
    <p:sldId id="301" r:id="rId27"/>
    <p:sldId id="273" r:id="rId28"/>
    <p:sldId id="282" r:id="rId29"/>
    <p:sldId id="274" r:id="rId30"/>
    <p:sldId id="290" r:id="rId31"/>
    <p:sldId id="302" r:id="rId32"/>
    <p:sldId id="275" r:id="rId33"/>
    <p:sldId id="289" r:id="rId34"/>
    <p:sldId id="278" r:id="rId35"/>
    <p:sldId id="277" r:id="rId36"/>
    <p:sldId id="303" r:id="rId37"/>
  </p:sldIdLst>
  <p:sldSz cx="9144000" cy="6858000" type="letter"/>
  <p:notesSz cx="6856413" cy="9142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Grant" initials="M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E3BEFF"/>
    <a:srgbClr val="FCD1C1"/>
    <a:srgbClr val="FAFD00"/>
    <a:srgbClr val="C0FEF9"/>
    <a:srgbClr val="9797DD"/>
    <a:srgbClr val="AEAEE4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7" autoAdjust="0"/>
    <p:restoredTop sz="91889" autoAdjust="0"/>
  </p:normalViewPr>
  <p:slideViewPr>
    <p:cSldViewPr>
      <p:cViewPr varScale="1">
        <p:scale>
          <a:sx n="82" d="100"/>
          <a:sy n="82" d="100"/>
        </p:scale>
        <p:origin x="173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17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080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772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76200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5908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7DBB5-6EBB-43F2-8092-B191E97D3CA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670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23E2C-9901-4E5E-BB2E-B8818E731B1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85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3063" y="260350"/>
            <a:ext cx="1963737" cy="5865813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7088" y="260350"/>
            <a:ext cx="5743575" cy="5865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6A1464-163F-4271-B03B-09288DE29D6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794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8C7B41-816D-4F7F-8444-D94B6CF4CA8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79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80E69B-4D5A-4685-BBDD-D34BD108E65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565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3350" y="1600200"/>
            <a:ext cx="3565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1275" y="1600200"/>
            <a:ext cx="3565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9723B8-690A-4188-AC84-508EA6DB4D0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624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5AE7C-4B10-4AC3-B121-8F866AC270F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450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F02397-1E8F-4F24-B65A-2983FB8367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340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03D47D-A7F9-4A68-A256-58C73DD1244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75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A31C1-9000-41DB-A515-4E96A6F072A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532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3B4CD-AAD7-444D-81E9-502520C3E40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464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29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1600200"/>
            <a:ext cx="72834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0FEC9C-2F47-4E10-8886-55BA226F060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60350"/>
            <a:ext cx="73548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06545" y="6659103"/>
            <a:ext cx="822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Copyright © 2018 McGraw-Hill Education. All rights reserved. No reproduction or distribution without the prior written consent of McGraw-Hill Education.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Georg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Georg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Georg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a.gov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kumimoji="0" lang="en-US" altLang="en-US" sz="5000" b="1" i="0" u="none" strike="noStrike" kern="0" cap="none" spc="0" normalizeH="0" baseline="0" noProof="0" dirty="0">
                <a:ln>
                  <a:noFill/>
                </a:ln>
                <a:solidFill>
                  <a:srgbClr val="59B0B9"/>
                </a:solidFill>
                <a:effectLst/>
                <a:uLnTx/>
                <a:uFillTx/>
                <a:latin typeface="Bradley Hand ITC" panose="03070402050302030203" pitchFamily="66" charset="0"/>
                <a:ea typeface="+mn-ea"/>
                <a:cs typeface="+mn-cs"/>
              </a:rPr>
              <a:t>Chapter 18</a:t>
            </a:r>
            <a:endParaRPr lang="en-US" dirty="0"/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altLang="en-US" sz="3600" b="1" dirty="0">
                <a:solidFill>
                  <a:prstClr val="black"/>
                </a:solidFill>
                <a:latin typeface="Bradley Hand ITC" panose="03070402050302030203" pitchFamily="66" charset="0"/>
              </a:rPr>
              <a:t>Starting Early:</a:t>
            </a:r>
          </a:p>
          <a:p>
            <a:pPr lvl="0"/>
            <a:r>
              <a:rPr lang="en-US" altLang="en-US" sz="3600" b="1" dirty="0">
                <a:solidFill>
                  <a:prstClr val="black"/>
                </a:solidFill>
                <a:latin typeface="Bradley Hand ITC" panose="03070402050302030203" pitchFamily="66" charset="0"/>
              </a:rPr>
              <a:t>Retirement Planning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8077200" cy="9144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Your Assets After Divorce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696200" cy="5181600"/>
          </a:xfrm>
        </p:spPr>
        <p:txBody>
          <a:bodyPr/>
          <a:lstStyle/>
          <a:p>
            <a:pPr lvl="1" eaLnBrk="1" hangingPunct="1"/>
            <a:r>
              <a:rPr lang="en-US" altLang="en-US" sz="2600" dirty="0"/>
              <a:t>Retirement assets are affected by divorce</a:t>
            </a:r>
          </a:p>
          <a:p>
            <a:pPr marL="1096963" lvl="2" indent="-365125" eaLnBrk="1" hangingPunct="1">
              <a:buSzPct val="80000"/>
            </a:pPr>
            <a:r>
              <a:rPr lang="en-US" altLang="en-US" sz="2600" dirty="0"/>
              <a:t>Pension benefits are considered marital property to be divided</a:t>
            </a:r>
          </a:p>
          <a:p>
            <a:pPr marL="1096963" lvl="2" indent="-365125" eaLnBrk="1" hangingPunct="1">
              <a:buSzPct val="80000"/>
            </a:pPr>
            <a:r>
              <a:rPr lang="en-US" altLang="en-US" sz="2600" dirty="0"/>
              <a:t>Division of pension benefits generally depends on the length of the marriage</a:t>
            </a:r>
          </a:p>
          <a:p>
            <a:pPr marL="1096963" lvl="2" indent="-365125" eaLnBrk="1" hangingPunct="1">
              <a:buSzPct val="80000"/>
            </a:pPr>
            <a:r>
              <a:rPr lang="en-US" altLang="en-US" sz="2600" dirty="0"/>
              <a:t>To correctly divide retirement benefits, a legal document must be created; Qualified Domestic Relations Order</a:t>
            </a:r>
          </a:p>
          <a:p>
            <a:pPr marL="1096963" lvl="2" indent="-365125" eaLnBrk="1" hangingPunct="1">
              <a:buSzPct val="80000"/>
            </a:pPr>
            <a:r>
              <a:rPr lang="en-US" altLang="en-US" sz="2600" dirty="0"/>
              <a:t>There are tax implications of the divorce settlement</a:t>
            </a:r>
          </a:p>
        </p:txBody>
      </p:sp>
      <p:sp>
        <p:nvSpPr>
          <p:cNvPr id="11268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B58799DD-4FAA-4165-831F-93F4AF1B3F96}" type="slidenum">
              <a:rPr lang="en-US" altLang="en-US" sz="1400">
                <a:cs typeface="Arial" panose="020B0604020202020204" pitchFamily="34" charset="0"/>
              </a:rPr>
              <a:pPr eaLnBrk="1" hangingPunct="1"/>
              <a:t>10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Retirement Living Expenses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696200" cy="5257800"/>
          </a:xfrm>
        </p:spPr>
        <p:txBody>
          <a:bodyPr lIns="90488" tIns="44450" rIns="90488" bIns="44450"/>
          <a:lstStyle/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600" b="1" i="1" dirty="0">
                <a:solidFill>
                  <a:srgbClr val="F27D1C"/>
                </a:solidFill>
              </a:rPr>
              <a:t>LO18-3: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600" b="1" dirty="0">
                <a:solidFill>
                  <a:srgbClr val="F27D1C"/>
                </a:solidFill>
              </a:rPr>
              <a:t>Estimate your retirement spending needs.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5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dirty="0"/>
              <a:t>Spending patterns, where and how you live will probably change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sz="24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dirty="0"/>
              <a:t>SOME </a:t>
            </a:r>
            <a:r>
              <a:rPr lang="en-US" sz="2400" b="1" dirty="0"/>
              <a:t>EXPENSES MAY</a:t>
            </a:r>
            <a:r>
              <a:rPr lang="en-US" sz="2400" dirty="0"/>
              <a:t> </a:t>
            </a:r>
            <a:r>
              <a:rPr lang="en-US" sz="2400" b="1" dirty="0"/>
              <a:t>GO DOWN</a:t>
            </a:r>
            <a:r>
              <a:rPr lang="en-US" sz="2400" dirty="0"/>
              <a:t> OR STOP, such as 401(k) retirement fund contributions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i="1" dirty="0"/>
              <a:t>Work expenses</a:t>
            </a:r>
            <a:r>
              <a:rPr lang="en-US" sz="2400" dirty="0"/>
              <a:t> — less for gas, lunches out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i="1" dirty="0"/>
              <a:t>Clothing expenses</a:t>
            </a:r>
            <a:r>
              <a:rPr lang="en-US" sz="2400" dirty="0"/>
              <a:t> — fewer and more casual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i="1" dirty="0"/>
              <a:t>Housing expenses</a:t>
            </a:r>
            <a:r>
              <a:rPr lang="en-US" sz="2400" dirty="0"/>
              <a:t> — house payment may stop if your house is paid off, but taxes and insurance may go up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i="1" dirty="0"/>
              <a:t>Federal income taxes</a:t>
            </a:r>
            <a:r>
              <a:rPr lang="en-US" sz="2400" dirty="0"/>
              <a:t> will probably be lower</a:t>
            </a:r>
          </a:p>
        </p:txBody>
      </p: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33815A24-4B99-41B7-AF69-9CBC299224F0}" type="slidenum">
              <a:rPr lang="en-US" altLang="en-US" sz="1400">
                <a:cs typeface="Arial" panose="020B0604020202020204" pitchFamily="34" charset="0"/>
              </a:rPr>
              <a:pPr eaLnBrk="1" hangingPunct="1"/>
              <a:t>11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Retirement Living Expenses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1800" dirty="0"/>
              <a:t>(continued)</a:t>
            </a:r>
            <a:endParaRPr lang="en-US" altLang="en-US" sz="4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524000"/>
            <a:ext cx="7620000" cy="5257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en-US" sz="2400" dirty="0"/>
              <a:t>ESTIMATE WHICH </a:t>
            </a:r>
            <a:r>
              <a:rPr lang="en-US" altLang="en-US" sz="2400" b="1" dirty="0"/>
              <a:t>EXPENSES MAY</a:t>
            </a:r>
            <a:r>
              <a:rPr lang="en-US" altLang="en-US" sz="2400" dirty="0"/>
              <a:t> </a:t>
            </a:r>
            <a:r>
              <a:rPr lang="en-US" altLang="en-US" sz="2400" b="1" dirty="0"/>
              <a:t>GO UP</a:t>
            </a:r>
            <a:r>
              <a:rPr lang="en-US" altLang="en-US" sz="2400" dirty="0"/>
              <a:t>:</a:t>
            </a:r>
          </a:p>
          <a:p>
            <a:pPr lvl="1" eaLnBrk="1" hangingPunct="1"/>
            <a:r>
              <a:rPr lang="en-US" altLang="en-US" sz="2400" i="1" dirty="0"/>
              <a:t>Life and health insurance</a:t>
            </a:r>
            <a:r>
              <a:rPr lang="en-US" altLang="en-US" sz="2400" dirty="0"/>
              <a:t> unless your employer continues to pay them</a:t>
            </a:r>
          </a:p>
          <a:p>
            <a:pPr lvl="1" eaLnBrk="1" hangingPunct="1"/>
            <a:r>
              <a:rPr lang="en-US" altLang="en-US" sz="2400" i="1" dirty="0"/>
              <a:t>Medical expenses</a:t>
            </a:r>
            <a:r>
              <a:rPr lang="en-US" altLang="en-US" sz="2400" dirty="0"/>
              <a:t> increase with age</a:t>
            </a:r>
          </a:p>
          <a:p>
            <a:pPr lvl="1" eaLnBrk="1" hangingPunct="1"/>
            <a:r>
              <a:rPr lang="en-US" altLang="en-US" sz="2400" i="1" dirty="0"/>
              <a:t>Expenses for leisure activities</a:t>
            </a:r>
            <a:r>
              <a:rPr lang="en-US" altLang="en-US" sz="2400" dirty="0"/>
              <a:t> may go up</a:t>
            </a:r>
          </a:p>
          <a:p>
            <a:pPr lvl="1" eaLnBrk="1" hangingPunct="1"/>
            <a:r>
              <a:rPr lang="en-US" altLang="en-US" sz="2400" i="1" dirty="0"/>
              <a:t>Gifts and contributions</a:t>
            </a:r>
            <a:r>
              <a:rPr lang="en-US" altLang="en-US" sz="2400" dirty="0"/>
              <a:t> may increase</a:t>
            </a:r>
          </a:p>
          <a:p>
            <a:pPr lvl="1" eaLnBrk="1" hangingPunct="1"/>
            <a:r>
              <a:rPr lang="en-US" altLang="en-US" sz="2400" dirty="0"/>
              <a:t>See Exhibit 18-5; fixed expenses versus variable expenses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ADJUST YOUR EXPENSES FOR INFLATION which will cause your expenses to increase over the course of your years in retirement</a:t>
            </a:r>
          </a:p>
        </p:txBody>
      </p:sp>
      <p:sp>
        <p:nvSpPr>
          <p:cNvPr id="13316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B7D46E33-CDDC-49EF-99F1-26A5A21201D8}" type="slidenum">
              <a:rPr lang="en-US" altLang="en-US" sz="1400">
                <a:cs typeface="Arial" panose="020B0604020202020204" pitchFamily="34" charset="0"/>
              </a:rPr>
              <a:pPr eaLnBrk="1" hangingPunct="1"/>
              <a:t>12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8077200" cy="11858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How an “Average” Household </a:t>
            </a:r>
            <a:br>
              <a:rPr lang="en-US" altLang="en-US" sz="3800" dirty="0"/>
            </a:br>
            <a:r>
              <a:rPr lang="en-US" altLang="en-US" sz="3800" dirty="0"/>
              <a:t>Spends its Money</a:t>
            </a:r>
          </a:p>
        </p:txBody>
      </p:sp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1309B022-A6F2-495C-9876-C2FB5B0FA593}" type="slidenum">
              <a:rPr lang="en-US" altLang="en-US" sz="1400">
                <a:cs typeface="Arial" panose="020B0604020202020204" pitchFamily="34" charset="0"/>
              </a:rPr>
              <a:pPr eaLnBrk="1" hangingPunct="1"/>
              <a:t>13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418" y="1295337"/>
            <a:ext cx="6717964" cy="533406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0772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Planning Your Retirement Housing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696200" cy="4889500"/>
          </a:xfrm>
        </p:spPr>
        <p:txBody>
          <a:bodyPr lIns="90488" tIns="44450" rIns="90488" bIns="44450"/>
          <a:lstStyle/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600" b="1" i="1" dirty="0">
                <a:solidFill>
                  <a:srgbClr val="F27D1C"/>
                </a:solidFill>
              </a:rPr>
              <a:t>LO18-4: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600" b="1" dirty="0">
                <a:solidFill>
                  <a:srgbClr val="F27D1C"/>
                </a:solidFill>
              </a:rPr>
              <a:t>Identify your retirement housing needs.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Think about where you want to live (climate, people, activities, transportation, taxes)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Consider the cost of moving and the social aspects of moving (proximity to children, relatives, or good friends)</a:t>
            </a:r>
          </a:p>
        </p:txBody>
      </p:sp>
      <p:sp>
        <p:nvSpPr>
          <p:cNvPr id="15364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F94D7200-6232-45FD-8E8B-90BF945935A5}" type="slidenum">
              <a:rPr lang="en-US" altLang="en-US" sz="1400">
                <a:cs typeface="Arial" panose="020B0604020202020204" pitchFamily="34" charset="0"/>
              </a:rPr>
              <a:pPr eaLnBrk="1" hangingPunct="1"/>
              <a:t>14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Type of Housing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7620000" cy="4525963"/>
          </a:xfrm>
        </p:spPr>
        <p:txBody>
          <a:bodyPr/>
          <a:lstStyle/>
          <a:p>
            <a:pPr marL="730250" lvl="1" indent="-365125" eaLnBrk="1" hangingPunct="1"/>
            <a:r>
              <a:rPr lang="en-US" altLang="en-US" sz="2600" dirty="0"/>
              <a:t>92% prefer to stay in their own home</a:t>
            </a:r>
          </a:p>
          <a:p>
            <a:pPr marL="730250" lvl="1" indent="-365125" eaLnBrk="1" hangingPunct="1"/>
            <a:endParaRPr lang="en-US" altLang="en-US" sz="2600" dirty="0"/>
          </a:p>
          <a:p>
            <a:pPr marL="730250" lvl="1" indent="-365125" eaLnBrk="1" hangingPunct="1"/>
            <a:r>
              <a:rPr lang="en-US" altLang="en-US" sz="2600" dirty="0"/>
              <a:t>A </a:t>
            </a:r>
            <a:r>
              <a:rPr lang="en-US" altLang="en-US" sz="2600" b="1" dirty="0"/>
              <a:t>universal design home </a:t>
            </a:r>
            <a:r>
              <a:rPr lang="en-US" altLang="en-US" sz="2600" dirty="0"/>
              <a:t>is built to accommodate potential physical disabilities that may occur in old age</a:t>
            </a:r>
          </a:p>
          <a:p>
            <a:pPr marL="730250" lvl="1" indent="-365125" eaLnBrk="1" hangingPunct="1"/>
            <a:endParaRPr lang="en-US" altLang="en-US" sz="2600" dirty="0"/>
          </a:p>
          <a:p>
            <a:pPr marL="730250" lvl="1" indent="-365125" eaLnBrk="1" hangingPunct="1"/>
            <a:r>
              <a:rPr lang="en-US" altLang="en-US" sz="2600" dirty="0"/>
              <a:t>If not built using universal design, existing home may need to be retro-fitted</a:t>
            </a:r>
          </a:p>
        </p:txBody>
      </p:sp>
      <p:sp>
        <p:nvSpPr>
          <p:cNvPr id="16388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1841233E-7890-4EAC-B860-F553645BEC6D}" type="slidenum">
              <a:rPr lang="en-US" altLang="en-US" sz="1400">
                <a:cs typeface="Arial" panose="020B0604020202020204" pitchFamily="34" charset="0"/>
              </a:rPr>
              <a:pPr eaLnBrk="1" hangingPunct="1"/>
              <a:t>15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Avoiding Retirement Housing Traps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23963" y="1600200"/>
            <a:ext cx="7696200" cy="50292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sz="2400" dirty="0"/>
              <a:t>	</a:t>
            </a:r>
            <a:r>
              <a:rPr lang="en-US" sz="2600" dirty="0"/>
              <a:t>To uncover hidden taxes and other costs of a retirement area if you are planning to move when you retire…</a:t>
            </a:r>
          </a:p>
          <a:p>
            <a:pPr marL="731520" lvl="1" indent="-365760" eaLnBrk="1" hangingPunct="1">
              <a:spcBef>
                <a:spcPts val="0"/>
              </a:spcBef>
              <a:defRPr/>
            </a:pPr>
            <a:endParaRPr lang="en-US" sz="2600" dirty="0"/>
          </a:p>
          <a:p>
            <a:pPr marL="731520" lvl="1" indent="-365760" eaLnBrk="1" hangingPunct="1">
              <a:spcBef>
                <a:spcPts val="0"/>
              </a:spcBef>
              <a:defRPr/>
            </a:pPr>
            <a:r>
              <a:rPr lang="en-US" sz="2600" dirty="0"/>
              <a:t>Write or call the local chamber of commerce to learn about property taxes and the economic profile</a:t>
            </a:r>
          </a:p>
          <a:p>
            <a:pPr marL="731520" lvl="1" indent="-365760" eaLnBrk="1" hangingPunct="1">
              <a:spcBef>
                <a:spcPts val="0"/>
              </a:spcBef>
              <a:defRPr/>
            </a:pPr>
            <a:endParaRPr lang="en-US" sz="2600" dirty="0"/>
          </a:p>
          <a:p>
            <a:pPr marL="731520" lvl="1" indent="-365760" eaLnBrk="1" hangingPunct="1">
              <a:spcBef>
                <a:spcPts val="0"/>
              </a:spcBef>
              <a:defRPr/>
            </a:pPr>
            <a:r>
              <a:rPr lang="en-US" sz="2600" dirty="0"/>
              <a:t>Check on state income, sales, and inheritance taxes, and special exemptions for retirees</a:t>
            </a:r>
          </a:p>
        </p:txBody>
      </p:sp>
      <p:sp>
        <p:nvSpPr>
          <p:cNvPr id="17412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03B164F1-FE86-4E54-93FD-536779366A1A}" type="slidenum">
              <a:rPr lang="en-US" altLang="en-US" sz="1400">
                <a:cs typeface="Arial" panose="020B0604020202020204" pitchFamily="34" charset="0"/>
              </a:rPr>
              <a:pPr eaLnBrk="1" hangingPunct="1"/>
              <a:t>16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Avoiding Retirement Housing Traps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1800" dirty="0"/>
              <a:t>(continued)</a:t>
            </a:r>
            <a:endParaRPr lang="en-US" altLang="en-US" sz="40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905000"/>
            <a:ext cx="7696200" cy="3810000"/>
          </a:xfrm>
        </p:spPr>
        <p:txBody>
          <a:bodyPr/>
          <a:lstStyle/>
          <a:p>
            <a:pPr marL="730250" lvl="1" indent="-365125" eaLnBrk="1" hangingPunct="1">
              <a:spcBef>
                <a:spcPct val="0"/>
              </a:spcBef>
            </a:pPr>
            <a:r>
              <a:rPr lang="en-US" altLang="en-US" sz="2600" dirty="0"/>
              <a:t>Call a local CPA to find out what taxes are rising</a:t>
            </a:r>
          </a:p>
          <a:p>
            <a:pPr marL="730250" lvl="1" indent="-365125" eaLnBrk="1" hangingPunct="1">
              <a:spcBef>
                <a:spcPct val="0"/>
              </a:spcBef>
            </a:pPr>
            <a:endParaRPr lang="en-US" altLang="en-US" sz="2600" dirty="0"/>
          </a:p>
          <a:p>
            <a:pPr marL="730250" lvl="1" indent="-365125" eaLnBrk="1" hangingPunct="1">
              <a:spcBef>
                <a:spcPct val="0"/>
              </a:spcBef>
            </a:pPr>
            <a:r>
              <a:rPr lang="en-US" altLang="en-US" sz="2600" dirty="0"/>
              <a:t>Subscribe to a local Sunday paper</a:t>
            </a:r>
          </a:p>
          <a:p>
            <a:pPr marL="730250" lvl="1" indent="-365125" eaLnBrk="1" hangingPunct="1">
              <a:spcBef>
                <a:spcPct val="0"/>
              </a:spcBef>
            </a:pPr>
            <a:endParaRPr lang="en-US" altLang="en-US" sz="2600" dirty="0"/>
          </a:p>
          <a:p>
            <a:pPr marL="730250" lvl="1" indent="-365125" eaLnBrk="1" hangingPunct="1">
              <a:spcBef>
                <a:spcPct val="0"/>
              </a:spcBef>
            </a:pPr>
            <a:r>
              <a:rPr lang="en-US" altLang="en-US" sz="2600" dirty="0"/>
              <a:t>Estimate what your utility, health care, auto insurance, food, and clothing costs would be in the area; talk to local residents</a:t>
            </a:r>
          </a:p>
          <a:p>
            <a:pPr marL="730250" lvl="1" indent="-365125" eaLnBrk="1" hangingPunct="1">
              <a:spcBef>
                <a:spcPct val="0"/>
              </a:spcBef>
            </a:pPr>
            <a:endParaRPr lang="en-US" altLang="en-US" sz="2600" dirty="0"/>
          </a:p>
          <a:p>
            <a:pPr marL="730250" lvl="1" indent="-365125" eaLnBrk="1" hangingPunct="1">
              <a:spcBef>
                <a:spcPct val="0"/>
              </a:spcBef>
            </a:pPr>
            <a:r>
              <a:rPr lang="en-US" altLang="en-US" sz="2600" dirty="0"/>
              <a:t>Rent for a while instead of buying immediately</a:t>
            </a:r>
          </a:p>
        </p:txBody>
      </p:sp>
      <p:sp>
        <p:nvSpPr>
          <p:cNvPr id="18436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A7A3244A-3CD5-47A9-A67B-111402CC2E5F}" type="slidenum">
              <a:rPr lang="en-US" altLang="en-US" sz="1400">
                <a:cs typeface="Arial" panose="020B0604020202020204" pitchFamily="34" charset="0"/>
              </a:rPr>
              <a:pPr eaLnBrk="1" hangingPunct="1"/>
              <a:t>17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0969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Planning Your Retirement Income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620000" cy="4886325"/>
          </a:xfrm>
        </p:spPr>
        <p:txBody>
          <a:bodyPr lIns="90488" tIns="44450" rIns="90488" bIns="44450"/>
          <a:lstStyle/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600" b="1" i="1" dirty="0">
                <a:solidFill>
                  <a:srgbClr val="F27D1C"/>
                </a:solidFill>
              </a:rPr>
              <a:t>LO18-5: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600" b="1" dirty="0">
                <a:solidFill>
                  <a:srgbClr val="F27D1C"/>
                </a:solidFill>
              </a:rPr>
              <a:t>Determine your planned retirement income.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5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SOCIAL SECURITY</a:t>
            </a:r>
            <a:endParaRPr lang="en-US" sz="2800" dirty="0"/>
          </a:p>
          <a:p>
            <a:pPr marL="731520" indent="-365760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Most widely used source of retirement income, covering almost 97% of U.S. workers</a:t>
            </a:r>
          </a:p>
          <a:p>
            <a:pPr marL="731520" indent="-365760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Meant to be part of your retirement income, but </a:t>
            </a:r>
            <a:r>
              <a:rPr lang="en-US" sz="2400" i="1" dirty="0"/>
              <a:t>not</a:t>
            </a:r>
            <a:r>
              <a:rPr lang="en-US" sz="2400" dirty="0"/>
              <a:t> the sole source</a:t>
            </a:r>
          </a:p>
          <a:p>
            <a:pPr marL="731520" indent="-365760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Check your account (</a:t>
            </a:r>
            <a:r>
              <a:rPr lang="en-US" sz="2400" dirty="0">
                <a:hlinkClick r:id="rId2"/>
              </a:rPr>
              <a:t>www.ssa.gov/myaccount</a:t>
            </a:r>
            <a:r>
              <a:rPr lang="en-US" sz="2400" dirty="0"/>
              <a:t>) to estimate your retirement benefits</a:t>
            </a:r>
          </a:p>
          <a:p>
            <a:pPr marL="731520" indent="-365760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Full retirement benefits at age 65 to age 67, depending on the year you were born, but reduced benefits at age 62</a:t>
            </a:r>
          </a:p>
        </p:txBody>
      </p:sp>
      <p:sp>
        <p:nvSpPr>
          <p:cNvPr id="19460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BB9979B9-9926-466D-BBB0-2F30E540B67B}" type="slidenum">
              <a:rPr lang="en-US" altLang="en-US" sz="1400">
                <a:cs typeface="Arial" panose="020B0604020202020204" pitchFamily="34" charset="0"/>
              </a:rPr>
              <a:pPr eaLnBrk="1" hangingPunct="1"/>
              <a:t>18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0207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Social </a:t>
            </a:r>
            <a:r>
              <a:rPr lang="en-US" altLang="en-US" sz="3800" dirty="0" smtClean="0"/>
              <a:t>Security</a:t>
            </a:r>
            <a:endParaRPr lang="en-US" altLang="en-US" sz="4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620000" cy="4343400"/>
          </a:xfrm>
        </p:spPr>
        <p:txBody>
          <a:bodyPr lIns="90488" tIns="44450" rIns="90488" bIns="44450"/>
          <a:lstStyle/>
          <a:p>
            <a:pPr marL="730250" indent="-365125" eaLnBrk="1" hangingPunct="1">
              <a:buFont typeface="Arial" panose="020B0604020202020204" pitchFamily="34" charset="0"/>
              <a:buChar char="–"/>
            </a:pPr>
            <a:r>
              <a:rPr lang="en-US" altLang="en-US" sz="2400" dirty="0"/>
              <a:t>Apply for benefits online or by phone 3 months before your 65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birthday</a:t>
            </a:r>
          </a:p>
          <a:p>
            <a:pPr marL="730250" indent="-365125" eaLnBrk="1" hangingPunct="1">
              <a:buFont typeface="Arial" panose="020B0604020202020204" pitchFamily="34" charset="0"/>
              <a:buChar char="–"/>
            </a:pPr>
            <a:r>
              <a:rPr lang="en-US" altLang="en-US" sz="2400" dirty="0"/>
              <a:t>Up to 85% of your benefits may be subject to federal income tax for any year in which your AGI plus your nontaxable interest income and one-half of your Social Security benefits exceed a base amount; Publication 554</a:t>
            </a:r>
          </a:p>
          <a:p>
            <a:pPr marL="730250" indent="-365125" eaLnBrk="1" hangingPunct="1">
              <a:buFont typeface="Arial" panose="020B0604020202020204" pitchFamily="34" charset="0"/>
              <a:buChar char="–"/>
            </a:pPr>
            <a:r>
              <a:rPr lang="en-US" altLang="en-US" sz="2400" dirty="0"/>
              <a:t>Social Security payments are reduced if you earn above a certain income</a:t>
            </a:r>
          </a:p>
          <a:p>
            <a:pPr marL="730250" indent="-365125" eaLnBrk="1" hangingPunct="1">
              <a:buFont typeface="Arial" panose="020B0604020202020204" pitchFamily="34" charset="0"/>
              <a:buChar char="–"/>
            </a:pPr>
            <a:r>
              <a:rPr lang="en-US" altLang="en-US" sz="2400" dirty="0"/>
              <a:t>Cost of living adjustment each year</a:t>
            </a:r>
          </a:p>
          <a:p>
            <a:pPr marL="730250" indent="-365125" eaLnBrk="1" hangingPunct="1">
              <a:buFont typeface="Arial" panose="020B0604020202020204" pitchFamily="34" charset="0"/>
              <a:buChar char="–"/>
            </a:pPr>
            <a:r>
              <a:rPr lang="en-US" altLang="en-US" sz="2400" dirty="0"/>
              <a:t>Spouse's benefit is one-half of the retired worker’s benefit</a:t>
            </a:r>
          </a:p>
        </p:txBody>
      </p:sp>
      <p:sp>
        <p:nvSpPr>
          <p:cNvPr id="20484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C9D90518-C612-47A3-8B4E-7D242E1810BA}" type="slidenum">
              <a:rPr lang="en-US" altLang="en-US" sz="1400">
                <a:cs typeface="Arial" panose="020B0604020202020204" pitchFamily="34" charset="0"/>
              </a:rPr>
              <a:pPr eaLnBrk="1" hangingPunct="1"/>
              <a:t>19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620000" cy="11430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Chapter 18</a:t>
            </a:r>
            <a:br>
              <a:rPr lang="en-US" altLang="en-US" sz="3800" dirty="0"/>
            </a:br>
            <a:r>
              <a:rPr lang="en-US" altLang="en-US" sz="3800" dirty="0"/>
              <a:t>Learning 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696200" cy="48006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LO18-1 Recognize the importance of retirement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		   planning</a:t>
            </a:r>
            <a:r>
              <a:rPr lang="en-US" altLang="en-US" sz="2600" dirty="0" smtClean="0"/>
              <a:t>.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en-US" altLang="en-US" sz="800" dirty="0"/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LO18-2 Analyze your current assets and liabilities 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		   for retirement</a:t>
            </a:r>
            <a:r>
              <a:rPr lang="en-US" altLang="en-US" sz="2600" dirty="0" smtClean="0"/>
              <a:t>.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en-US" altLang="en-US" sz="800" dirty="0"/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LO18-3 Estimate your retirement spending needs</a:t>
            </a:r>
            <a:r>
              <a:rPr lang="en-US" altLang="en-US" sz="2600" dirty="0" smtClean="0"/>
              <a:t>.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en-US" altLang="en-US" sz="800" dirty="0"/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LO18-4 Identify your retirement housing needs</a:t>
            </a:r>
            <a:r>
              <a:rPr lang="en-US" altLang="en-US" sz="2600" dirty="0" smtClean="0"/>
              <a:t>.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en-US" altLang="en-US" sz="800" dirty="0"/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LO18-5 Determine your planned retirement 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		   income</a:t>
            </a:r>
            <a:r>
              <a:rPr lang="en-US" altLang="en-US" sz="2600" dirty="0" smtClean="0"/>
              <a:t>.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en-US" altLang="en-US" sz="800" dirty="0"/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LO18-6 Develop a balanced budget based on your 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		   retirement income.</a:t>
            </a:r>
          </a:p>
        </p:txBody>
      </p:sp>
      <p:sp>
        <p:nvSpPr>
          <p:cNvPr id="3076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A51D0D79-EC0B-435D-8F12-67083906F402}" type="slidenum">
              <a:rPr lang="en-US" altLang="en-US" sz="1400">
                <a:cs typeface="Arial" panose="020B0604020202020204" pitchFamily="34" charset="0"/>
              </a:rPr>
              <a:pPr eaLnBrk="1" hangingPunct="1"/>
              <a:t>2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The Future of Social Security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7696200" cy="4648200"/>
          </a:xfrm>
        </p:spPr>
        <p:txBody>
          <a:bodyPr/>
          <a:lstStyle/>
          <a:p>
            <a:pPr marL="731520" indent="-365760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Many people are concerned about the future of Social Security</a:t>
            </a:r>
          </a:p>
          <a:p>
            <a:pPr marL="731520" indent="-365760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Longer life expectancies mean retirees collect benefits longer</a:t>
            </a:r>
          </a:p>
          <a:p>
            <a:pPr marL="731520" indent="-365760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People are retiring earlier and entering the system sooner and staying longer</a:t>
            </a:r>
          </a:p>
          <a:p>
            <a:pPr marL="731520" indent="-365760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Baby boomers will begin retiring soon and the ratio of workers to retirees is going down</a:t>
            </a:r>
          </a:p>
          <a:p>
            <a:pPr marL="1097280" lvl="1" indent="-365760" eaLnBrk="1" hangingPunct="1">
              <a:lnSpc>
                <a:spcPct val="90000"/>
              </a:lnSpc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In 1945, there were 42 workers per retiree</a:t>
            </a:r>
          </a:p>
          <a:p>
            <a:pPr marL="1097280" lvl="1" indent="-365760" eaLnBrk="1" hangingPunct="1">
              <a:lnSpc>
                <a:spcPct val="90000"/>
              </a:lnSpc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In 2013, there are 2.8 workers per retiree</a:t>
            </a:r>
          </a:p>
          <a:p>
            <a:pPr marL="1097280" lvl="1" indent="-365760" eaLnBrk="1" hangingPunct="1">
              <a:lnSpc>
                <a:spcPct val="90000"/>
              </a:lnSpc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By 2033 it is estimated to drop to 2.2 workers per retiree</a:t>
            </a:r>
          </a:p>
        </p:txBody>
      </p:sp>
      <p:sp>
        <p:nvSpPr>
          <p:cNvPr id="21508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59BCE983-AB3C-40ED-AC91-95DAFA9AD032}" type="slidenum">
              <a:rPr lang="en-US" altLang="en-US" sz="1400">
                <a:cs typeface="Arial" panose="020B0604020202020204" pitchFamily="34" charset="0"/>
              </a:rPr>
              <a:pPr eaLnBrk="1" hangingPunct="1"/>
              <a:t>20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Other Public Pension Plans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524000"/>
            <a:ext cx="7620000" cy="4525963"/>
          </a:xfrm>
        </p:spPr>
        <p:txBody>
          <a:bodyPr/>
          <a:lstStyle/>
          <a:p>
            <a:pPr marL="731520" indent="-365760" eaLnBrk="1" hangingPunct="1">
              <a:buFont typeface="Arial" pitchFamily="34" charset="0"/>
              <a:buChar char="–"/>
              <a:defRPr/>
            </a:pPr>
            <a:r>
              <a:rPr lang="en-US" sz="2600" dirty="0"/>
              <a:t>Employees covered under federal government and railroad retirement plans are not covered by Social Security</a:t>
            </a:r>
          </a:p>
          <a:p>
            <a:pPr marL="731520" indent="-365760" eaLnBrk="1" hangingPunct="1">
              <a:buFont typeface="Arial" pitchFamily="34" charset="0"/>
              <a:buChar char="–"/>
              <a:defRPr/>
            </a:pPr>
            <a:r>
              <a:rPr lang="en-US" sz="2600" dirty="0"/>
              <a:t>The Veterans Administration provides pensions for many survivors of men and women who died while in the armed forces and disability pensions for eligible veterans</a:t>
            </a:r>
          </a:p>
          <a:p>
            <a:pPr marL="731520" indent="-365760" eaLnBrk="1" hangingPunct="1">
              <a:buFont typeface="Arial" pitchFamily="34" charset="0"/>
              <a:buChar char="–"/>
              <a:defRPr/>
            </a:pPr>
            <a:r>
              <a:rPr lang="en-US" sz="2600" dirty="0"/>
              <a:t>The Railroad Retirement System</a:t>
            </a:r>
          </a:p>
          <a:p>
            <a:pPr marL="731520" indent="-365760" eaLnBrk="1" hangingPunct="1">
              <a:buFont typeface="Arial" pitchFamily="34" charset="0"/>
              <a:buChar char="–"/>
              <a:defRPr/>
            </a:pPr>
            <a:r>
              <a:rPr lang="en-US" sz="2600" dirty="0"/>
              <a:t>Many state, county, and city governments operate retirement plans for their employees</a:t>
            </a:r>
          </a:p>
        </p:txBody>
      </p:sp>
      <p:sp>
        <p:nvSpPr>
          <p:cNvPr id="22532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0BA1AE56-FF28-4647-961B-C4FE8064A439}" type="slidenum">
              <a:rPr lang="en-US" altLang="en-US" sz="1400">
                <a:cs typeface="Arial" panose="020B0604020202020204" pitchFamily="34" charset="0"/>
              </a:rPr>
              <a:pPr eaLnBrk="1" hangingPunct="1"/>
              <a:t>21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60350"/>
            <a:ext cx="8077200" cy="1143000"/>
          </a:xfrm>
        </p:spPr>
        <p:txBody>
          <a:bodyPr/>
          <a:lstStyle/>
          <a:p>
            <a:pPr lvl="0">
              <a:defRPr/>
            </a:pPr>
            <a:r>
              <a:rPr lang="en-US" sz="3800" kern="1200" dirty="0">
                <a:ea typeface="+mn-ea"/>
                <a:cs typeface="+mn-cs"/>
              </a:rPr>
              <a:t>Employer Pension Plans</a:t>
            </a:r>
            <a:endParaRPr lang="en-US" dirty="0"/>
          </a:p>
        </p:txBody>
      </p:sp>
      <p:sp>
        <p:nvSpPr>
          <p:cNvPr id="23554" name="Rectangle 1026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marL="365760" indent="-365760" eaLnBrk="1" hangingPunct="1">
              <a:lnSpc>
                <a:spcPct val="90000"/>
              </a:lnSpc>
              <a:defRPr/>
            </a:pPr>
            <a:r>
              <a:rPr lang="en-US" sz="2400" dirty="0"/>
              <a:t>DEFINED-CONTRIBUTION PLAN</a:t>
            </a:r>
          </a:p>
          <a:p>
            <a:pPr marL="731520" indent="-365760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Individual account plan for each employee</a:t>
            </a:r>
          </a:p>
          <a:p>
            <a:pPr marL="731520" lvl="1" indent="-365760" eaLnBrk="1" hangingPunct="1">
              <a:lnSpc>
                <a:spcPct val="90000"/>
              </a:lnSpc>
              <a:defRPr/>
            </a:pPr>
            <a:r>
              <a:rPr lang="en-US" sz="2400" i="1" dirty="0"/>
              <a:t>Money-purchase pension plans</a:t>
            </a:r>
            <a:r>
              <a:rPr lang="en-US" sz="2400" dirty="0"/>
              <a:t> — Your employer sets aside a percent of your earnings each year</a:t>
            </a:r>
          </a:p>
          <a:p>
            <a:pPr marL="731520" lvl="1" indent="-365760" eaLnBrk="1" hangingPunct="1">
              <a:lnSpc>
                <a:spcPct val="90000"/>
              </a:lnSpc>
              <a:defRPr/>
            </a:pPr>
            <a:r>
              <a:rPr lang="en-US" sz="2400" i="1" dirty="0"/>
              <a:t>Stock bonus plans</a:t>
            </a:r>
            <a:r>
              <a:rPr lang="en-US" sz="2400" dirty="0"/>
              <a:t> — Your employer’s contribution is used to buy stock in your company for you</a:t>
            </a:r>
          </a:p>
          <a:p>
            <a:pPr marL="731520" lvl="1" indent="-365760" eaLnBrk="1" hangingPunct="1">
              <a:lnSpc>
                <a:spcPct val="90000"/>
              </a:lnSpc>
              <a:defRPr/>
            </a:pPr>
            <a:r>
              <a:rPr lang="en-US" sz="2400" i="1" dirty="0"/>
              <a:t>Profit-sharing plans</a:t>
            </a:r>
            <a:r>
              <a:rPr lang="en-US" sz="2400" dirty="0"/>
              <a:t> — Your employer’s contribution depends on the company’s profits</a:t>
            </a:r>
          </a:p>
        </p:txBody>
      </p:sp>
      <p:sp>
        <p:nvSpPr>
          <p:cNvPr id="23556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5190EC9B-92D4-4919-8AD5-A1246C6116D4}" type="slidenum">
              <a:rPr lang="en-US" altLang="en-US" sz="1400">
                <a:cs typeface="Arial" panose="020B0604020202020204" pitchFamily="34" charset="0"/>
              </a:rPr>
              <a:pPr eaLnBrk="1" hangingPunct="1"/>
              <a:t>22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096962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Defined-Contribution </a:t>
            </a:r>
            <a:r>
              <a:rPr lang="en-US" altLang="en-US" sz="3800" dirty="0" smtClean="0"/>
              <a:t>Plan</a:t>
            </a:r>
            <a:endParaRPr lang="en-US" altLang="en-US" sz="69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752600"/>
            <a:ext cx="7620000" cy="3765550"/>
          </a:xfrm>
        </p:spPr>
        <p:txBody>
          <a:bodyPr/>
          <a:lstStyle/>
          <a:p>
            <a:pPr marL="731520" lvl="1" indent="-365760" eaLnBrk="1" hangingPunct="1">
              <a:defRPr/>
            </a:pPr>
            <a:r>
              <a:rPr lang="en-US" sz="2400" i="1" dirty="0"/>
              <a:t>Salary reduction or 401(k), 403(b) or 457 plans</a:t>
            </a:r>
          </a:p>
          <a:p>
            <a:pPr marL="1097280" lvl="2" indent="-365760" eaLnBrk="1" hangingPunct="1">
              <a:buSzPct val="80000"/>
              <a:buFont typeface="Arial" pitchFamily="34" charset="0"/>
              <a:buChar char="•"/>
              <a:defRPr/>
            </a:pPr>
            <a:r>
              <a:rPr lang="en-US" dirty="0"/>
              <a:t>Employer makes nontaxable contributions and reduces your salary by the same amount</a:t>
            </a:r>
          </a:p>
          <a:p>
            <a:pPr marL="1097280" lvl="2" indent="-365760" eaLnBrk="1" hangingPunct="1">
              <a:buSzPct val="80000"/>
              <a:buFont typeface="Arial" pitchFamily="34" charset="0"/>
              <a:buChar char="•"/>
              <a:defRPr/>
            </a:pPr>
            <a:r>
              <a:rPr lang="en-US" dirty="0"/>
              <a:t>Employee contributions are tax-deferred</a:t>
            </a:r>
          </a:p>
          <a:p>
            <a:pPr marL="1097280" lvl="2" indent="-365760" eaLnBrk="1" hangingPunct="1">
              <a:buSzPct val="80000"/>
              <a:buFont typeface="Arial" pitchFamily="34" charset="0"/>
              <a:buChar char="•"/>
              <a:defRPr/>
            </a:pPr>
            <a:r>
              <a:rPr lang="en-US" dirty="0"/>
              <a:t>Some employers match a portion of the funds you contribute</a:t>
            </a:r>
          </a:p>
          <a:p>
            <a:pPr marL="1097280" lvl="2" indent="-365760" eaLnBrk="1" hangingPunct="1">
              <a:buSzPct val="80000"/>
              <a:buFont typeface="Arial" pitchFamily="34" charset="0"/>
              <a:buChar char="•"/>
              <a:defRPr/>
            </a:pPr>
            <a:r>
              <a:rPr lang="en-US" dirty="0"/>
              <a:t>These plans are referred to as tax-sheltered annuity (TSA) plans</a:t>
            </a:r>
          </a:p>
          <a:p>
            <a:pPr marL="1097280" lvl="2" indent="-365760" eaLnBrk="1" hangingPunct="1">
              <a:buSzPct val="80000"/>
              <a:buFont typeface="Arial" pitchFamily="34" charset="0"/>
              <a:buChar char="•"/>
              <a:defRPr/>
            </a:pPr>
            <a:r>
              <a:rPr lang="en-US" dirty="0"/>
              <a:t>All earnings grow without current federal taxation (tax-deferred); ordinary income taxes will be due when you receive the income</a:t>
            </a:r>
          </a:p>
        </p:txBody>
      </p:sp>
      <p:sp>
        <p:nvSpPr>
          <p:cNvPr id="24580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358FEABC-88B6-497A-B27B-07110673300E}" type="slidenum">
              <a:rPr lang="en-US" altLang="en-US" sz="1400">
                <a:cs typeface="Arial" panose="020B0604020202020204" pitchFamily="34" charset="0"/>
              </a:rPr>
              <a:pPr eaLnBrk="1" hangingPunct="1"/>
              <a:t>23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077200" cy="1101725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Defined-Benefit Plan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696200" cy="4411663"/>
          </a:xfrm>
        </p:spPr>
        <p:txBody>
          <a:bodyPr lIns="90488" tIns="44450" rIns="90488" bIns="44450"/>
          <a:lstStyle/>
          <a:p>
            <a:pPr marL="730250" indent="-365125" eaLnBrk="1" hangingPunct="1">
              <a:buSzPct val="90000"/>
              <a:buFont typeface="Arial" panose="020B0604020202020204" pitchFamily="34" charset="0"/>
              <a:buChar char="–"/>
            </a:pPr>
            <a:r>
              <a:rPr lang="en-US" altLang="en-US" sz="2600" dirty="0"/>
              <a:t>Employer will pay you a certain amount per month when you retire based on your pre-retirement salary and number of years of service</a:t>
            </a:r>
          </a:p>
          <a:p>
            <a:pPr marL="730250" indent="-365125" eaLnBrk="1" hangingPunct="1">
              <a:buSzPct val="90000"/>
              <a:buFont typeface="Arial" panose="020B0604020202020204" pitchFamily="34" charset="0"/>
              <a:buChar char="–"/>
            </a:pPr>
            <a:r>
              <a:rPr lang="en-US" altLang="en-US" sz="2600" dirty="0"/>
              <a:t>Employer makes the investment decisions for your and their contribution, but your benefit amount stays the same regardless of how the investments perform</a:t>
            </a:r>
          </a:p>
          <a:p>
            <a:pPr marL="730250" indent="-365125" eaLnBrk="1" hangingPunct="1">
              <a:buSzPct val="90000"/>
              <a:buFont typeface="Arial" panose="020B0604020202020204" pitchFamily="34" charset="0"/>
              <a:buChar char="–"/>
            </a:pPr>
            <a:r>
              <a:rPr lang="en-US" altLang="en-US" sz="2600" dirty="0"/>
              <a:t>Exhibit 18-10 compares defined-benefit with defined-contribution plans</a:t>
            </a:r>
          </a:p>
        </p:txBody>
      </p:sp>
      <p:sp>
        <p:nvSpPr>
          <p:cNvPr id="25604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456BF326-9FB7-473D-A012-58A88924565F}" type="slidenum">
              <a:rPr lang="en-US" altLang="en-US" sz="1400">
                <a:cs typeface="Arial" panose="020B0604020202020204" pitchFamily="34" charset="0"/>
              </a:rPr>
              <a:pPr eaLnBrk="1" hangingPunct="1"/>
              <a:t>24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93675"/>
            <a:ext cx="8077200" cy="1101725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Plan Portability and Protection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274763" y="1295400"/>
            <a:ext cx="7620000" cy="5029200"/>
          </a:xfrm>
        </p:spPr>
        <p:txBody>
          <a:bodyPr lIns="90488" tIns="44450" rIns="90488" bIns="44450"/>
          <a:lstStyle/>
          <a:p>
            <a:pPr marL="731520" indent="-365760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2600" dirty="0"/>
              <a:t>You can carry earned benefits from one employer’s pension plan to another’s when you change jobs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sz="2600" b="1" dirty="0"/>
          </a:p>
          <a:p>
            <a:pPr marL="731520" indent="-365760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2600" b="1" dirty="0"/>
              <a:t>Vesting</a:t>
            </a:r>
            <a:r>
              <a:rPr lang="en-US" sz="2600" dirty="0"/>
              <a:t> is your right to at least a portion of the benefits you have accrued under an employer pension plan, even if you leave the company before you retire</a:t>
            </a:r>
          </a:p>
          <a:p>
            <a:pPr marL="731520" indent="-365760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endParaRPr lang="en-US" sz="2600" dirty="0"/>
          </a:p>
          <a:p>
            <a:pPr marL="731520" indent="-365760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2600" dirty="0"/>
              <a:t>Pension Benefit Guaranty Corporation is a quasi-governmental agency that provides pension insurance; pays reduced benefit if pension plan fails</a:t>
            </a:r>
          </a:p>
        </p:txBody>
      </p:sp>
      <p:sp>
        <p:nvSpPr>
          <p:cNvPr id="26628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EE29D91F-7FFF-4087-85F9-A0E054DF6F97}" type="slidenum">
              <a:rPr lang="en-US" altLang="en-US" sz="1400">
                <a:cs typeface="Arial" panose="020B0604020202020204" pitchFamily="34" charset="0"/>
              </a:rPr>
              <a:pPr eaLnBrk="1" hangingPunct="1"/>
              <a:t>25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88912"/>
            <a:ext cx="8077200" cy="1101725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Choices When Changing Jobs</a:t>
            </a:r>
          </a:p>
        </p:txBody>
      </p:sp>
      <p:sp>
        <p:nvSpPr>
          <p:cNvPr id="27651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08F4102C-86EF-4FB4-A5E2-CECD98AE9748}" type="slidenum">
              <a:rPr lang="en-US" altLang="en-US" sz="1400">
                <a:cs typeface="Arial" panose="020B0604020202020204" pitchFamily="34" charset="0"/>
              </a:rPr>
              <a:pPr eaLnBrk="1" hangingPunct="1"/>
              <a:t>26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297" y="2362200"/>
            <a:ext cx="7738205" cy="27934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36297" y="1441698"/>
            <a:ext cx="768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3333"/>
                </a:solidFill>
                <a:latin typeface="proximanova"/>
              </a:rPr>
              <a:t>When you change jobs, generally you have four choices about what to do with your 401(k) plan savings: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236297" y="5368308"/>
            <a:ext cx="7738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666666"/>
                </a:solidFill>
                <a:latin typeface="proximanova"/>
              </a:rPr>
              <a:t>Source</a:t>
            </a:r>
            <a:r>
              <a:rPr lang="en-US" sz="1600" dirty="0">
                <a:solidFill>
                  <a:srgbClr val="666666"/>
                </a:solidFill>
                <a:latin typeface="proximanova"/>
              </a:rPr>
              <a:t>: GAO analysis, U.S. Government Accountability Office, accessed April 3, 2016.</a:t>
            </a:r>
            <a:endParaRPr lang="en-US" sz="1600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0969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Individual Retirement Accounts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7620000" cy="4572000"/>
          </a:xfrm>
        </p:spPr>
        <p:txBody>
          <a:bodyPr lIns="90488" tIns="44450" rIns="90488" bIns="44450"/>
          <a:lstStyle/>
          <a:p>
            <a:pPr marL="730250" indent="-365125" eaLnBrk="1" hangingPunct="1">
              <a:lnSpc>
                <a:spcPct val="80000"/>
              </a:lnSpc>
              <a:buFont typeface="Arial" panose="020B0604020202020204" pitchFamily="34" charset="0"/>
              <a:buChar char="–"/>
            </a:pPr>
            <a:r>
              <a:rPr lang="en-US" altLang="en-US" sz="2400" b="1" dirty="0"/>
              <a:t>REGULAR (TRADITIONAL OR CLASSIC) IRA</a:t>
            </a:r>
          </a:p>
          <a:p>
            <a:pPr marL="1096963" lvl="1" indent="-365125" eaLnBrk="1" hangingPunct="1">
              <a:lnSpc>
                <a:spcPct val="80000"/>
              </a:lnSpc>
              <a:buSzPct val="80000"/>
              <a:buFont typeface="Arial" panose="020B0604020202020204" pitchFamily="34" charset="0"/>
              <a:buChar char="•"/>
            </a:pPr>
            <a:r>
              <a:rPr lang="en-US" altLang="en-US" sz="2400" dirty="0"/>
              <a:t>Lets you contribute up to $5,500 in 2016 ($6,500 if over 50 years of age)</a:t>
            </a:r>
          </a:p>
          <a:p>
            <a:pPr marL="1096963" lvl="1" indent="-365125" eaLnBrk="1" hangingPunct="1">
              <a:lnSpc>
                <a:spcPct val="80000"/>
              </a:lnSpc>
              <a:buSzPct val="80000"/>
              <a:buFont typeface="Arial" panose="020B0604020202020204" pitchFamily="34" charset="0"/>
              <a:buChar char="•"/>
            </a:pPr>
            <a:r>
              <a:rPr lang="en-US" altLang="en-US" sz="2400" dirty="0"/>
              <a:t>Depending on your tax filing status and income, your contribution may be tax deductible</a:t>
            </a:r>
          </a:p>
          <a:p>
            <a:pPr marL="1096963" lvl="1" indent="-365125" eaLnBrk="1" hangingPunct="1">
              <a:lnSpc>
                <a:spcPct val="80000"/>
              </a:lnSpc>
              <a:buSzPct val="80000"/>
              <a:buFont typeface="Arial" panose="020B0604020202020204" pitchFamily="34" charset="0"/>
              <a:buChar char="•"/>
            </a:pPr>
            <a:r>
              <a:rPr lang="en-US" altLang="en-US" sz="2400" dirty="0"/>
              <a:t>The earnings accumulate tax free until you start taking it out</a:t>
            </a:r>
          </a:p>
          <a:p>
            <a:pPr marL="1096963" lvl="1" indent="-365125" eaLnBrk="1" hangingPunct="1">
              <a:lnSpc>
                <a:spcPct val="80000"/>
              </a:lnSpc>
              <a:buSzPct val="80000"/>
              <a:buFont typeface="Arial" panose="020B0604020202020204" pitchFamily="34" charset="0"/>
              <a:buChar char="•"/>
            </a:pPr>
            <a:r>
              <a:rPr lang="en-US" altLang="en-US" sz="2400" dirty="0"/>
              <a:t>You pay taxes on the money as you withdraw it once you are retired but must begin to withdraw funds by age 70 1/2</a:t>
            </a:r>
          </a:p>
        </p:txBody>
      </p:sp>
      <p:sp>
        <p:nvSpPr>
          <p:cNvPr id="28676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968A0D4E-1B2F-483F-9DAA-5D29223DD165}" type="slidenum">
              <a:rPr lang="en-US" altLang="en-US" sz="1400">
                <a:cs typeface="Arial" panose="020B0604020202020204" pitchFamily="34" charset="0"/>
              </a:rPr>
              <a:pPr eaLnBrk="1" hangingPunct="1"/>
              <a:t>27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01000" cy="9144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Roth IRAs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219200"/>
            <a:ext cx="7924800" cy="4953000"/>
          </a:xfrm>
        </p:spPr>
        <p:txBody>
          <a:bodyPr/>
          <a:lstStyle/>
          <a:p>
            <a:pPr marL="1096963" lvl="1" indent="-365125" eaLnBrk="1" hangingPunct="1">
              <a:buSzPct val="80000"/>
              <a:buFont typeface="Arial" panose="020B0604020202020204" pitchFamily="34" charset="0"/>
              <a:buChar char="•"/>
            </a:pPr>
            <a:r>
              <a:rPr lang="en-US" altLang="en-US" sz="2400" dirty="0"/>
              <a:t>Contributions are not tax deductible, but earnings accumulate tax free; after five years, distributions are tax-free and penalty-free if you are at least age 59 1/2 </a:t>
            </a:r>
          </a:p>
          <a:p>
            <a:pPr marL="1096963" lvl="1" indent="-365125" eaLnBrk="1" hangingPunct="1">
              <a:buSzPct val="80000"/>
              <a:buFont typeface="Arial" panose="020B0604020202020204" pitchFamily="34" charset="0"/>
              <a:buChar char="•"/>
            </a:pPr>
            <a:r>
              <a:rPr lang="en-US" altLang="en-US" sz="2400" dirty="0"/>
              <a:t>In 2016, if you are a single taxpayer, your Roth IRA contribution limit is reduced when your AGI is more than $117,000 (184,000 if filing jointly). You cannot contribute when your AGI reaches $132,000 ($194,000 if filing jointly)</a:t>
            </a:r>
          </a:p>
          <a:p>
            <a:pPr marL="1096963" lvl="1" indent="-365125" eaLnBrk="1" hangingPunct="1">
              <a:buSzPct val="80000"/>
              <a:buFont typeface="Arial" panose="020B0604020202020204" pitchFamily="34" charset="0"/>
              <a:buChar char="•"/>
            </a:pPr>
            <a:r>
              <a:rPr lang="en-US" altLang="en-US" sz="2400" dirty="0"/>
              <a:t>You may convert your traditional IRA to a Roth IRA</a:t>
            </a:r>
          </a:p>
          <a:p>
            <a:pPr marL="1096963" lvl="1" indent="-365125" eaLnBrk="1" hangingPunct="1">
              <a:buSzPct val="80000"/>
              <a:buFont typeface="Arial" panose="020B0604020202020204" pitchFamily="34" charset="0"/>
              <a:buChar char="•"/>
            </a:pPr>
            <a:r>
              <a:rPr lang="en-US" altLang="en-US" sz="2400" dirty="0"/>
              <a:t>myRA is a Roth IRA that invests in a new U.S. Treasury retirement savings bond</a:t>
            </a:r>
          </a:p>
        </p:txBody>
      </p:sp>
      <p:sp>
        <p:nvSpPr>
          <p:cNvPr id="29700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01264021-DD43-4010-8B10-A88F302DE454}" type="slidenum">
              <a:rPr lang="en-US" altLang="en-US" sz="1400">
                <a:cs typeface="Arial" panose="020B0604020202020204" pitchFamily="34" charset="0"/>
              </a:rPr>
              <a:pPr eaLnBrk="1" hangingPunct="1"/>
              <a:t>28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60350"/>
            <a:ext cx="8077200" cy="1143000"/>
          </a:xfrm>
        </p:spPr>
        <p:txBody>
          <a:bodyPr/>
          <a:lstStyle/>
          <a:p>
            <a:pPr lvl="0">
              <a:defRPr/>
            </a:pPr>
            <a:r>
              <a:rPr lang="en-US" sz="3800" kern="1200" dirty="0">
                <a:ea typeface="+mn-ea"/>
                <a:cs typeface="+mn-cs"/>
              </a:rPr>
              <a:t>Other IRAs</a:t>
            </a: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1600200"/>
            <a:ext cx="7777163" cy="4525963"/>
          </a:xfrm>
        </p:spPr>
        <p:txBody>
          <a:bodyPr lIns="90488" tIns="44450" rIns="90488" bIns="44450"/>
          <a:lstStyle/>
          <a:p>
            <a:pPr marL="365760" indent="-365125" eaLnBrk="1" hangingPunct="1">
              <a:spcBef>
                <a:spcPts val="1800"/>
              </a:spcBef>
              <a:buFont typeface="Arial" panose="020B0604020202020204" pitchFamily="34" charset="0"/>
              <a:buChar char="–"/>
            </a:pPr>
            <a:r>
              <a:rPr lang="en-US" altLang="en-US" sz="2400" b="1" dirty="0"/>
              <a:t>Spousal IRA</a:t>
            </a:r>
            <a:r>
              <a:rPr lang="en-US" altLang="en-US" sz="2400" dirty="0"/>
              <a:t> lets you contribute amounts on behalf of your nonworking spouse if you file a joint tax return; tax-deferred interest and earnings</a:t>
            </a:r>
          </a:p>
          <a:p>
            <a:pPr marL="365760" indent="-365125" eaLnBrk="1" hangingPunct="1">
              <a:spcBef>
                <a:spcPts val="1800"/>
              </a:spcBef>
              <a:buFont typeface="Arial" panose="020B0604020202020204" pitchFamily="34" charset="0"/>
              <a:buChar char="–"/>
            </a:pPr>
            <a:r>
              <a:rPr lang="en-US" altLang="en-US" sz="2400" b="1" dirty="0"/>
              <a:t>Rollover IRA</a:t>
            </a:r>
            <a:r>
              <a:rPr lang="en-US" altLang="en-US" sz="2400" dirty="0"/>
              <a:t> is a traditional IRA that accepts rollovers of all or a portion of your taxable distribution from a retirement plan or another IRA; you can rollover to a Roth IRA</a:t>
            </a:r>
          </a:p>
          <a:p>
            <a:pPr marL="365760" indent="-365125" eaLnBrk="1" hangingPunct="1">
              <a:spcBef>
                <a:spcPts val="1800"/>
              </a:spcBef>
              <a:buFont typeface="Arial" panose="020B0604020202020204" pitchFamily="34" charset="0"/>
              <a:buChar char="–"/>
            </a:pPr>
            <a:r>
              <a:rPr lang="en-US" altLang="en-US" sz="2400" b="1" dirty="0"/>
              <a:t>Education IRA</a:t>
            </a:r>
            <a:r>
              <a:rPr lang="en-US" altLang="en-US" sz="2400" dirty="0"/>
              <a:t> </a:t>
            </a:r>
            <a:r>
              <a:rPr lang="en-US" altLang="en-US" sz="2200" dirty="0"/>
              <a:t>(Coverdell Education Savings Account)</a:t>
            </a:r>
          </a:p>
          <a:p>
            <a:pPr marL="731520" lvl="1" indent="-365125" eaLnBrk="1" hangingPunct="1">
              <a:spcBef>
                <a:spcPct val="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altLang="en-US" sz="2400" dirty="0"/>
              <a:t>Give $2,000 a year to each child; not deductible; accounts grow tax free and can be invested any way you choose</a:t>
            </a:r>
          </a:p>
        </p:txBody>
      </p:sp>
      <p:sp>
        <p:nvSpPr>
          <p:cNvPr id="30724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F77D61BA-C251-444E-AFE4-780285C398CF}" type="slidenum">
              <a:rPr lang="en-US" altLang="en-US" sz="1400">
                <a:cs typeface="Arial" panose="020B0604020202020204" pitchFamily="34" charset="0"/>
              </a:rPr>
              <a:pPr eaLnBrk="1" hangingPunct="1"/>
              <a:t>29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Why Retirement Planning?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696200" cy="4800600"/>
          </a:xfrm>
        </p:spPr>
        <p:txBody>
          <a:bodyPr lIns="90488" tIns="44450" rIns="90488" bIns="44450"/>
          <a:lstStyle/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600" b="1" i="1" dirty="0">
                <a:solidFill>
                  <a:srgbClr val="F27D1C"/>
                </a:solidFill>
              </a:rPr>
              <a:t>LO18-1: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600" b="1" dirty="0">
                <a:solidFill>
                  <a:srgbClr val="F27D1C"/>
                </a:solidFill>
              </a:rPr>
              <a:t>Recognize the importance of retirement planning.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MISCONCEPTIONS ABOUT RETIREMENT</a:t>
            </a:r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My expenses will decrease when I retire</a:t>
            </a:r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endParaRPr lang="en-US" sz="1400" dirty="0"/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My retirement will only last 15 years</a:t>
            </a:r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endParaRPr lang="en-US" sz="1400" dirty="0"/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Social Security and my company pension will pay for my basic living expenses</a:t>
            </a:r>
          </a:p>
        </p:txBody>
      </p:sp>
      <p:sp>
        <p:nvSpPr>
          <p:cNvPr id="4100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DEC6B16E-FB2B-485B-86B0-F631D816F6D3}" type="slidenum">
              <a:rPr lang="en-US" altLang="en-US" sz="1400">
                <a:cs typeface="Arial" panose="020B0604020202020204" pitchFamily="34" charset="0"/>
              </a:rPr>
              <a:pPr eaLnBrk="1" hangingPunct="1"/>
              <a:t>3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8001000" cy="12192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Other IRAs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1800" dirty="0"/>
              <a:t>(continued)</a:t>
            </a:r>
            <a:endParaRPr lang="en-US" altLang="en-US" sz="4000" b="1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219200"/>
            <a:ext cx="7924800" cy="4572000"/>
          </a:xfrm>
        </p:spPr>
        <p:txBody>
          <a:bodyPr/>
          <a:lstStyle/>
          <a:p>
            <a:pPr marL="731520" indent="-365760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2400" b="1" dirty="0"/>
              <a:t>SEP-IRA’s</a:t>
            </a:r>
            <a:r>
              <a:rPr lang="en-US" sz="2400" dirty="0"/>
              <a:t> are funded by employers; simplest retirement plan for self-employed; contribution tax deductible and earnings tax-deferred</a:t>
            </a:r>
          </a:p>
          <a:p>
            <a:pPr marL="731520" indent="-365760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endParaRPr lang="en-US" sz="2400" dirty="0"/>
          </a:p>
          <a:p>
            <a:pPr marL="731520" indent="-365760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2400" b="1" dirty="0"/>
              <a:t>IRA Withdrawals</a:t>
            </a:r>
          </a:p>
          <a:p>
            <a:pPr marL="1097280" lvl="1" indent="-365760" eaLnBrk="1" hangingPunct="1">
              <a:spcBef>
                <a:spcPts val="0"/>
              </a:spcBef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Lump sum withdrawal taxed as ordinary income</a:t>
            </a:r>
          </a:p>
          <a:p>
            <a:pPr marL="1097280" lvl="1" indent="-365760" eaLnBrk="1" hangingPunct="1">
              <a:spcBef>
                <a:spcPts val="0"/>
              </a:spcBef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Installment withdrawals based on life expectancy</a:t>
            </a:r>
          </a:p>
          <a:p>
            <a:pPr marL="1097280" lvl="1" indent="-365760" eaLnBrk="1" hangingPunct="1">
              <a:spcBef>
                <a:spcPts val="0"/>
              </a:spcBef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Place in annuity with lifetime payments</a:t>
            </a:r>
          </a:p>
          <a:p>
            <a:pPr marL="1097280" lvl="1" indent="-365760" eaLnBrk="1" hangingPunct="1">
              <a:spcBef>
                <a:spcPts val="0"/>
              </a:spcBef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Withdrawals prior to age 59 ½ are subject to a 10% tax in addition to the ordinary income tax</a:t>
            </a:r>
          </a:p>
          <a:p>
            <a:pPr marL="731520" indent="-365760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endParaRPr lang="en-US" sz="2400" b="1" dirty="0"/>
          </a:p>
          <a:p>
            <a:pPr marL="731520" indent="-365760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2400" b="1" dirty="0"/>
              <a:t>Keogh Plans</a:t>
            </a:r>
            <a:r>
              <a:rPr lang="en-US" sz="2400" dirty="0"/>
              <a:t> are for self-employed people and their employees; more complicated than SEP-IRAs but more benefits</a:t>
            </a:r>
          </a:p>
        </p:txBody>
      </p:sp>
      <p:sp>
        <p:nvSpPr>
          <p:cNvPr id="31748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E09D1461-9807-439F-A38B-5315D5252D46}" type="slidenum">
              <a:rPr lang="en-US" altLang="en-US" sz="1400">
                <a:cs typeface="Arial" panose="020B0604020202020204" pitchFamily="34" charset="0"/>
              </a:rPr>
              <a:pPr eaLnBrk="1" hangingPunct="1"/>
              <a:t>30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8077200" cy="9906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Annuities</a:t>
            </a:r>
            <a:endParaRPr lang="en-US" altLang="en-US" sz="3800" b="1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219200"/>
            <a:ext cx="7620000" cy="5029200"/>
          </a:xfrm>
        </p:spPr>
        <p:txBody>
          <a:bodyPr/>
          <a:lstStyle/>
          <a:p>
            <a:pPr marL="730250" lvl="1" indent="-365125" eaLnBrk="1" hangingPunct="1">
              <a:spcBef>
                <a:spcPct val="0"/>
              </a:spcBef>
              <a:defRPr/>
            </a:pPr>
            <a:r>
              <a:rPr lang="en-US" altLang="en-US" sz="2400" dirty="0"/>
              <a:t>Provides guaranteed income for life</a:t>
            </a:r>
          </a:p>
          <a:p>
            <a:pPr marL="730250" lvl="1" indent="-365125" eaLnBrk="1" hangingPunct="1">
              <a:spcBef>
                <a:spcPct val="0"/>
              </a:spcBef>
              <a:defRPr/>
            </a:pPr>
            <a:r>
              <a:rPr lang="en-US" altLang="en-US" sz="2400" dirty="0"/>
              <a:t>Buy an annuity if you have fully funded all other retirement plan options, including your 401(k), 403(b), Keogh, and profit-sharing plans, but still want more money for retirement</a:t>
            </a:r>
          </a:p>
          <a:p>
            <a:pPr marL="730250" lvl="1" indent="-365125" eaLnBrk="1" hangingPunct="1">
              <a:spcBef>
                <a:spcPct val="0"/>
              </a:spcBef>
              <a:defRPr/>
            </a:pPr>
            <a:r>
              <a:rPr lang="en-US" altLang="en-US" sz="2400" dirty="0"/>
              <a:t>Can buy an annuity with the proceeds of an IRA, company pension, or as supplemental retirement income</a:t>
            </a:r>
          </a:p>
          <a:p>
            <a:pPr marL="730250" lvl="1" indent="-365125" eaLnBrk="1" hangingPunct="1">
              <a:spcBef>
                <a:spcPct val="0"/>
              </a:spcBef>
              <a:defRPr/>
            </a:pPr>
            <a:r>
              <a:rPr lang="en-US" altLang="en-US" sz="2400" dirty="0"/>
              <a:t>Can buy one with a single payment or with periodic payments</a:t>
            </a:r>
          </a:p>
          <a:p>
            <a:pPr marL="731520" lvl="1" indent="-365760" eaLnBrk="1" hangingPunct="1">
              <a:spcBef>
                <a:spcPts val="0"/>
              </a:spcBef>
              <a:defRPr/>
            </a:pPr>
            <a:r>
              <a:rPr lang="en-US" sz="2400" dirty="0"/>
              <a:t>You can also buy an annuity that begins payouts immediately or at a later date</a:t>
            </a:r>
          </a:p>
          <a:p>
            <a:pPr marL="731520" lvl="1" indent="-365760" eaLnBrk="1" hangingPunct="1">
              <a:spcBef>
                <a:spcPts val="0"/>
              </a:spcBef>
              <a:defRPr/>
            </a:pPr>
            <a:r>
              <a:rPr lang="en-US" sz="2400" dirty="0"/>
              <a:t>Interest accumulates tax free until payments begin</a:t>
            </a:r>
          </a:p>
        </p:txBody>
      </p:sp>
      <p:sp>
        <p:nvSpPr>
          <p:cNvPr id="32772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0981C5EA-C23F-4A60-922C-9CA492E5065F}" type="slidenum">
              <a:rPr lang="en-US" altLang="en-US" sz="1400">
                <a:cs typeface="Arial" panose="020B0604020202020204" pitchFamily="34" charset="0"/>
              </a:rPr>
              <a:pPr eaLnBrk="1" hangingPunct="1"/>
              <a:t>31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077200" cy="11731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Types of Annuities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524000"/>
            <a:ext cx="7696200" cy="4648200"/>
          </a:xfrm>
        </p:spPr>
        <p:txBody>
          <a:bodyPr lIns="90488" tIns="44450" rIns="90488" bIns="44450"/>
          <a:lstStyle/>
          <a:p>
            <a:pPr marL="731520" lvl="1" indent="-365760" eaLnBrk="1" hangingPunct="1">
              <a:spcBef>
                <a:spcPts val="0"/>
              </a:spcBef>
              <a:defRPr/>
            </a:pPr>
            <a:r>
              <a:rPr lang="en-US" sz="2400" b="1" dirty="0"/>
              <a:t>Immediate annuities</a:t>
            </a:r>
            <a:r>
              <a:rPr lang="en-US" sz="2400" dirty="0"/>
              <a:t>: payments begin right away</a:t>
            </a:r>
          </a:p>
          <a:p>
            <a:pPr marL="731520" lvl="1" indent="-365760" eaLnBrk="1" hangingPunct="1">
              <a:spcBef>
                <a:spcPts val="0"/>
              </a:spcBef>
              <a:defRPr/>
            </a:pPr>
            <a:endParaRPr lang="en-US" sz="2400" b="1" dirty="0"/>
          </a:p>
          <a:p>
            <a:pPr marL="731520" lvl="1" indent="-365760" eaLnBrk="1" hangingPunct="1">
              <a:spcBef>
                <a:spcPts val="0"/>
              </a:spcBef>
              <a:defRPr/>
            </a:pPr>
            <a:r>
              <a:rPr lang="en-US" sz="2400" b="1" dirty="0"/>
              <a:t>Deferred annuities</a:t>
            </a:r>
            <a:r>
              <a:rPr lang="en-US" sz="2400" dirty="0"/>
              <a:t>: income payments begin at some future date; contributions (and the interest they earn) are tax-deferred until you begin drawing the money out; called a </a:t>
            </a:r>
            <a:r>
              <a:rPr lang="en-US" sz="2400" i="1" dirty="0"/>
              <a:t>single-premium deferred annuity</a:t>
            </a:r>
            <a:r>
              <a:rPr lang="en-US" sz="2400" dirty="0"/>
              <a:t> if purchased with a lump sum</a:t>
            </a:r>
          </a:p>
          <a:p>
            <a:pPr marL="731520" lvl="1" indent="-365760" eaLnBrk="1" hangingPunct="1">
              <a:spcBef>
                <a:spcPts val="0"/>
              </a:spcBef>
              <a:defRPr/>
            </a:pPr>
            <a:endParaRPr lang="en-US" sz="2400" dirty="0"/>
          </a:p>
          <a:p>
            <a:pPr marL="731520" lvl="1" indent="-365760" eaLnBrk="1" hangingPunct="1">
              <a:spcBef>
                <a:spcPts val="0"/>
              </a:spcBef>
              <a:defRPr/>
            </a:pPr>
            <a:r>
              <a:rPr lang="en-US" sz="2400" dirty="0"/>
              <a:t>The cash value of your life insurance policy may be converted to an annuity</a:t>
            </a:r>
          </a:p>
        </p:txBody>
      </p:sp>
      <p:sp>
        <p:nvSpPr>
          <p:cNvPr id="33796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4E6DC783-28E4-4AB5-92A7-B28A19CBC328}" type="slidenum">
              <a:rPr lang="en-US" altLang="en-US" sz="1400">
                <a:cs typeface="Arial" panose="020B0604020202020204" pitchFamily="34" charset="0"/>
              </a:rPr>
              <a:pPr eaLnBrk="1" hangingPunct="1"/>
              <a:t>32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150" y="76200"/>
            <a:ext cx="8070850" cy="944563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Annuity Income Options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990600"/>
            <a:ext cx="7696200" cy="4876800"/>
          </a:xfrm>
        </p:spPr>
        <p:txBody>
          <a:bodyPr/>
          <a:lstStyle/>
          <a:p>
            <a:pPr marL="730250" lvl="1" indent="-365125" eaLnBrk="1" hangingPunct="1">
              <a:spcBef>
                <a:spcPct val="0"/>
              </a:spcBef>
            </a:pPr>
            <a:r>
              <a:rPr lang="en-US" altLang="en-US" sz="2400" dirty="0"/>
              <a:t>You can decide on the terms under which your annuity pays you and your family (Exhibit 18-13)</a:t>
            </a:r>
          </a:p>
          <a:p>
            <a:pPr marL="730250" lvl="1" indent="-365125" eaLnBrk="1" hangingPunct="1">
              <a:spcBef>
                <a:spcPct val="0"/>
              </a:spcBef>
            </a:pPr>
            <a:endParaRPr lang="en-US" altLang="en-US" sz="2400" dirty="0"/>
          </a:p>
          <a:p>
            <a:pPr marL="730250" lvl="1" indent="-365125" eaLnBrk="1" hangingPunct="1">
              <a:spcBef>
                <a:spcPct val="0"/>
              </a:spcBef>
            </a:pPr>
            <a:r>
              <a:rPr lang="en-US" altLang="en-US" sz="2400" dirty="0"/>
              <a:t>A </a:t>
            </a:r>
            <a:r>
              <a:rPr lang="en-US" altLang="en-US" sz="2400" b="1" dirty="0"/>
              <a:t>straight-life annuity</a:t>
            </a:r>
            <a:r>
              <a:rPr lang="en-US" altLang="en-US" sz="2400" dirty="0"/>
              <a:t> provides more income than any other type but payments stop when you die</a:t>
            </a:r>
          </a:p>
          <a:p>
            <a:pPr marL="730250" lvl="1" indent="-365125" eaLnBrk="1" hangingPunct="1">
              <a:spcBef>
                <a:spcPct val="0"/>
              </a:spcBef>
            </a:pPr>
            <a:r>
              <a:rPr lang="en-US" altLang="en-US" sz="2400" dirty="0"/>
              <a:t>The </a:t>
            </a:r>
            <a:r>
              <a:rPr lang="en-US" altLang="en-US" sz="2400" b="1" dirty="0"/>
              <a:t>life-with-period-certain option</a:t>
            </a:r>
            <a:r>
              <a:rPr lang="en-US" altLang="en-US" sz="2400" dirty="0"/>
              <a:t> guarantees a specific number of payments</a:t>
            </a:r>
          </a:p>
          <a:p>
            <a:pPr marL="730250" lvl="1" indent="-365125" eaLnBrk="1" hangingPunct="1">
              <a:spcBef>
                <a:spcPct val="0"/>
              </a:spcBef>
            </a:pPr>
            <a:r>
              <a:rPr lang="en-US" altLang="en-US" sz="2400" dirty="0"/>
              <a:t>A </a:t>
            </a:r>
            <a:r>
              <a:rPr lang="en-US" altLang="en-US" sz="2400" b="1" dirty="0"/>
              <a:t>joint-and-survivor annuity</a:t>
            </a:r>
            <a:r>
              <a:rPr lang="en-US" altLang="en-US" sz="2400" dirty="0"/>
              <a:t> pays until the last survivor you designate dies</a:t>
            </a:r>
          </a:p>
          <a:p>
            <a:pPr marL="730250" lvl="1" indent="-365125" eaLnBrk="1" hangingPunct="1">
              <a:spcBef>
                <a:spcPct val="0"/>
              </a:spcBef>
            </a:pPr>
            <a:endParaRPr lang="en-US" altLang="en-US" sz="2400" dirty="0"/>
          </a:p>
          <a:p>
            <a:pPr marL="730250" lvl="1" indent="-365125" eaLnBrk="1" hangingPunct="1">
              <a:spcBef>
                <a:spcPct val="0"/>
              </a:spcBef>
            </a:pPr>
            <a:r>
              <a:rPr lang="en-US" altLang="en-US" sz="2400" dirty="0"/>
              <a:t>Do you want a guaranteed fixed return or a variable annuity with a minimum guaranteed and the rest depending on how your investment choices for your annuity are performing?</a:t>
            </a:r>
          </a:p>
        </p:txBody>
      </p:sp>
      <p:sp>
        <p:nvSpPr>
          <p:cNvPr id="34820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F447ABBB-B015-45B8-A910-4B1A1CEA0D8D}" type="slidenum">
              <a:rPr lang="en-US" altLang="en-US" sz="1400">
                <a:cs typeface="Arial" panose="020B0604020202020204" pitchFamily="34" charset="0"/>
              </a:rPr>
              <a:pPr eaLnBrk="1" hangingPunct="1"/>
              <a:t>33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8077200" cy="1066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Sources of Retirement Income</a:t>
            </a:r>
          </a:p>
        </p:txBody>
      </p:sp>
      <p:sp>
        <p:nvSpPr>
          <p:cNvPr id="35843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BA71A76F-3A32-4F9D-90EB-9383B1361567}" type="slidenum">
              <a:rPr lang="en-US" altLang="en-US" sz="1400">
                <a:cs typeface="Arial" panose="020B0604020202020204" pitchFamily="34" charset="0"/>
              </a:rPr>
              <a:pPr eaLnBrk="1" hangingPunct="1"/>
              <a:t>34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676" y="1143000"/>
            <a:ext cx="7743447" cy="5257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077200" cy="9906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Living on Your Retirement Income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696200" cy="4800600"/>
          </a:xfrm>
        </p:spPr>
        <p:txBody>
          <a:bodyPr lIns="90488" tIns="44450" rIns="90488" bIns="44450"/>
          <a:lstStyle/>
          <a:p>
            <a:pPr marL="0" indent="0" eaLnBrk="1" hangingPunct="1">
              <a:spcBef>
                <a:spcPts val="0"/>
              </a:spcBef>
              <a:buSzPct val="90000"/>
              <a:buFontTx/>
              <a:buNone/>
              <a:defRPr/>
            </a:pPr>
            <a:r>
              <a:rPr lang="en-US" altLang="en-US" sz="2600" b="1" i="1" dirty="0">
                <a:solidFill>
                  <a:srgbClr val="F27D1C"/>
                </a:solidFill>
              </a:rPr>
              <a:t>LO18-6: </a:t>
            </a:r>
          </a:p>
          <a:p>
            <a:pPr marL="0" indent="0" eaLnBrk="1" hangingPunct="1">
              <a:spcBef>
                <a:spcPts val="0"/>
              </a:spcBef>
              <a:buSzPct val="90000"/>
              <a:buFontTx/>
              <a:buNone/>
              <a:defRPr/>
            </a:pPr>
            <a:r>
              <a:rPr lang="en-US" altLang="en-US" sz="2600" b="1" dirty="0">
                <a:solidFill>
                  <a:srgbClr val="F27D1C"/>
                </a:solidFill>
              </a:rPr>
              <a:t>Develop a balanced budget based on your retirement income.</a:t>
            </a:r>
          </a:p>
          <a:p>
            <a:pPr eaLnBrk="1" hangingPunct="1">
              <a:lnSpc>
                <a:spcPct val="80000"/>
              </a:lnSpc>
              <a:buSzPct val="90000"/>
              <a:defRPr/>
            </a:pPr>
            <a:endParaRPr lang="en-US" sz="2200" dirty="0"/>
          </a:p>
          <a:p>
            <a:pPr eaLnBrk="1" hangingPunct="1">
              <a:spcBef>
                <a:spcPts val="0"/>
              </a:spcBef>
              <a:buSzPct val="90000"/>
              <a:defRPr/>
            </a:pPr>
            <a:r>
              <a:rPr lang="en-US" sz="2400" dirty="0"/>
              <a:t>Make sure you receive all retirement income to which you are entitled</a:t>
            </a:r>
          </a:p>
          <a:p>
            <a:pPr eaLnBrk="1" hangingPunct="1">
              <a:spcBef>
                <a:spcPts val="0"/>
              </a:spcBef>
              <a:buSzPct val="90000"/>
              <a:defRPr/>
            </a:pPr>
            <a:r>
              <a:rPr lang="en-US" sz="2400" dirty="0"/>
              <a:t>Develop a spending plan for retirement</a:t>
            </a:r>
          </a:p>
          <a:p>
            <a:pPr eaLnBrk="1" hangingPunct="1">
              <a:spcBef>
                <a:spcPts val="0"/>
              </a:spcBef>
              <a:buSzPct val="90000"/>
              <a:defRPr/>
            </a:pPr>
            <a:r>
              <a:rPr lang="en-US" sz="2400" dirty="0"/>
              <a:t>If you have the skills and ability, do some things</a:t>
            </a:r>
            <a:br>
              <a:rPr lang="en-US" sz="2400" dirty="0"/>
            </a:br>
            <a:r>
              <a:rPr lang="en-US" sz="2400" dirty="0"/>
              <a:t>yourself that you used to hire others to do</a:t>
            </a:r>
          </a:p>
          <a:p>
            <a:pPr eaLnBrk="1" hangingPunct="1">
              <a:spcBef>
                <a:spcPts val="0"/>
              </a:spcBef>
              <a:buSzPct val="90000"/>
              <a:defRPr/>
            </a:pPr>
            <a:r>
              <a:rPr lang="en-US" sz="2400" b="1" dirty="0"/>
              <a:t>Tax Advantages</a:t>
            </a:r>
          </a:p>
          <a:p>
            <a:pPr marL="731520" lvl="1" indent="-365760" eaLnBrk="1" hangingPunct="1">
              <a:spcBef>
                <a:spcPts val="0"/>
              </a:spcBef>
              <a:buSzPct val="90000"/>
              <a:defRPr/>
            </a:pPr>
            <a:r>
              <a:rPr lang="en-US" sz="2400" dirty="0"/>
              <a:t>Take advantage of all </a:t>
            </a:r>
            <a:r>
              <a:rPr lang="en-US" sz="2400" b="1" dirty="0"/>
              <a:t>tax savings</a:t>
            </a:r>
            <a:r>
              <a:rPr lang="en-US" sz="2400" dirty="0"/>
              <a:t> for retirees </a:t>
            </a:r>
          </a:p>
          <a:p>
            <a:pPr marL="731520" lvl="1" indent="-365760" eaLnBrk="1" hangingPunct="1">
              <a:spcBef>
                <a:spcPts val="0"/>
              </a:spcBef>
              <a:buSzPct val="90000"/>
              <a:defRPr/>
            </a:pPr>
            <a:r>
              <a:rPr lang="en-US" sz="2400" i="1" dirty="0"/>
              <a:t>Tax Benefits for Older Americans</a:t>
            </a:r>
            <a:r>
              <a:rPr lang="en-US" sz="2400" dirty="0"/>
              <a:t> (IRS office)</a:t>
            </a:r>
            <a:endParaRPr lang="en-US" sz="2400" i="1" dirty="0"/>
          </a:p>
        </p:txBody>
      </p:sp>
      <p:sp>
        <p:nvSpPr>
          <p:cNvPr id="36868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00C7F9FA-0F46-4233-BA4A-3549FCDA2143}" type="slidenum">
              <a:rPr lang="en-US" altLang="en-US" sz="1400">
                <a:cs typeface="Arial" panose="020B0604020202020204" pitchFamily="34" charset="0"/>
              </a:rPr>
              <a:pPr eaLnBrk="1" hangingPunct="1"/>
              <a:t>35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8077200" cy="13716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Living on Your Retirement Income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1800" dirty="0"/>
              <a:t>(continued)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371600"/>
            <a:ext cx="7696200" cy="51054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0"/>
              </a:spcBef>
              <a:buSzPct val="90000"/>
              <a:defRPr/>
            </a:pPr>
            <a:endParaRPr lang="en-US" sz="2400" b="1" dirty="0"/>
          </a:p>
          <a:p>
            <a:pPr eaLnBrk="1" hangingPunct="1">
              <a:spcBef>
                <a:spcPts val="0"/>
              </a:spcBef>
              <a:buSzPct val="90000"/>
              <a:defRPr/>
            </a:pPr>
            <a:r>
              <a:rPr lang="en-US" sz="2400" b="1" dirty="0"/>
              <a:t>Working During Retirement</a:t>
            </a:r>
          </a:p>
          <a:p>
            <a:pPr marL="731520" eaLnBrk="1" hangingPunct="1">
              <a:spcBef>
                <a:spcPts val="0"/>
              </a:spcBef>
              <a:buSzPct val="90000"/>
              <a:buFont typeface="Arial" pitchFamily="34" charset="0"/>
              <a:buChar char="–"/>
              <a:defRPr/>
            </a:pPr>
            <a:r>
              <a:rPr lang="en-US" sz="2400" dirty="0"/>
              <a:t>May be ideal way to add to retirement income</a:t>
            </a:r>
          </a:p>
          <a:p>
            <a:pPr eaLnBrk="1" hangingPunct="1">
              <a:spcBef>
                <a:spcPts val="0"/>
              </a:spcBef>
              <a:buSzPct val="90000"/>
              <a:defRPr/>
            </a:pPr>
            <a:endParaRPr lang="en-US" sz="2400" b="1" dirty="0"/>
          </a:p>
          <a:p>
            <a:pPr eaLnBrk="1" hangingPunct="1">
              <a:spcBef>
                <a:spcPts val="0"/>
              </a:spcBef>
              <a:buSzPct val="90000"/>
              <a:defRPr/>
            </a:pPr>
            <a:r>
              <a:rPr lang="en-US" sz="2400" b="1" dirty="0"/>
              <a:t>Investing for Retirement</a:t>
            </a:r>
          </a:p>
          <a:p>
            <a:pPr marL="731520" lvl="1" indent="-365760" eaLnBrk="1" hangingPunct="1">
              <a:spcBef>
                <a:spcPts val="0"/>
              </a:spcBef>
              <a:buSzPct val="90000"/>
              <a:defRPr/>
            </a:pPr>
            <a:r>
              <a:rPr lang="en-US" sz="2400" dirty="0"/>
              <a:t>Guaranteed-income part of your retirement fund should be in lower-yield, very safe investments </a:t>
            </a:r>
          </a:p>
          <a:p>
            <a:pPr marL="731520" lvl="1" indent="-365760" eaLnBrk="1" hangingPunct="1">
              <a:spcBef>
                <a:spcPts val="0"/>
              </a:spcBef>
              <a:buSzPct val="90000"/>
              <a:defRPr/>
            </a:pPr>
            <a:r>
              <a:rPr lang="en-US" sz="2400" dirty="0"/>
              <a:t>Invest some to keep up with rate of inflation</a:t>
            </a:r>
          </a:p>
          <a:p>
            <a:pPr eaLnBrk="1" hangingPunct="1">
              <a:spcBef>
                <a:spcPts val="0"/>
              </a:spcBef>
              <a:buSzPct val="90000"/>
              <a:defRPr/>
            </a:pPr>
            <a:endParaRPr lang="en-US" sz="2400" b="1" dirty="0"/>
          </a:p>
          <a:p>
            <a:pPr eaLnBrk="1" hangingPunct="1">
              <a:spcBef>
                <a:spcPts val="0"/>
              </a:spcBef>
              <a:buSzPct val="90000"/>
              <a:defRPr/>
            </a:pPr>
            <a:r>
              <a:rPr lang="en-US" sz="2400" b="1" dirty="0"/>
              <a:t>Dipping into Your Nest Egg</a:t>
            </a:r>
          </a:p>
          <a:p>
            <a:pPr marL="731520" lvl="1" indent="-365760" eaLnBrk="1" hangingPunct="1">
              <a:spcBef>
                <a:spcPts val="0"/>
              </a:spcBef>
              <a:buSzPct val="90000"/>
              <a:defRPr/>
            </a:pPr>
            <a:r>
              <a:rPr lang="en-US" sz="2400" dirty="0"/>
              <a:t>Dip into savings with caution since you do not know how long you will live</a:t>
            </a:r>
          </a:p>
        </p:txBody>
      </p:sp>
      <p:sp>
        <p:nvSpPr>
          <p:cNvPr id="37892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392B4F16-BEED-4FD0-9337-68364BFDA13B}" type="slidenum">
              <a:rPr lang="en-US" altLang="en-US" sz="1400">
                <a:cs typeface="Arial" panose="020B0604020202020204" pitchFamily="34" charset="0"/>
              </a:rPr>
              <a:pPr eaLnBrk="1" hangingPunct="1"/>
              <a:t>36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Misconceptions About </a:t>
            </a:r>
            <a:r>
              <a:rPr lang="en-US" altLang="en-US" sz="3800" dirty="0" smtClean="0"/>
              <a:t>Retirement</a:t>
            </a:r>
            <a:endParaRPr lang="en-US" altLang="en-US" sz="36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696200" cy="4800600"/>
          </a:xfrm>
        </p:spPr>
        <p:txBody>
          <a:bodyPr lIns="90488" tIns="44450" rIns="90488" bIns="44450"/>
          <a:lstStyle/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My pension benefits will increase to keep pace with inflation</a:t>
            </a:r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endParaRPr lang="en-US" sz="2400" dirty="0"/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My employer’s health insurance plan and Medicare will cover my medical expenses</a:t>
            </a:r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endParaRPr lang="en-US" sz="2400" dirty="0"/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There’s plenty of time for me to start saving for retirement</a:t>
            </a:r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endParaRPr lang="en-US" sz="2400" dirty="0"/>
          </a:p>
          <a:p>
            <a:pPr marL="731520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Saving just a little bit won’t help</a:t>
            </a:r>
          </a:p>
        </p:txBody>
      </p:sp>
      <p:sp>
        <p:nvSpPr>
          <p:cNvPr id="5124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16258D29-B66B-4069-B45C-96BE4A6DFC16}" type="slidenum">
              <a:rPr lang="en-US" altLang="en-US" sz="1400">
                <a:cs typeface="Arial" panose="020B0604020202020204" pitchFamily="34" charset="0"/>
              </a:rPr>
              <a:pPr eaLnBrk="1" hangingPunct="1"/>
              <a:t>4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8077200" cy="1101725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The Importance of Starting Early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143000"/>
            <a:ext cx="7696200" cy="5257800"/>
          </a:xfrm>
        </p:spPr>
        <p:txBody>
          <a:bodyPr lIns="90488" tIns="44450" rIns="90488" bIns="44450"/>
          <a:lstStyle/>
          <a:p>
            <a:pPr marL="731520" lvl="1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>
                <a:ea typeface="+mn-ea"/>
                <a:cs typeface="+mn-cs"/>
              </a:rPr>
              <a:t>If from age 25 to 65 you invest $300 a month (at a 9% return), then at age 65 you’ll </a:t>
            </a:r>
            <a:r>
              <a:rPr lang="en-US" sz="2400" dirty="0" smtClean="0">
                <a:ea typeface="+mn-ea"/>
                <a:cs typeface="+mn-cs"/>
              </a:rPr>
              <a:t>have </a:t>
            </a:r>
            <a:r>
              <a:rPr lang="en-US" sz="2400" dirty="0">
                <a:ea typeface="+mn-ea"/>
                <a:cs typeface="+mn-cs"/>
              </a:rPr>
              <a:t>a nest egg of $1.4 </a:t>
            </a:r>
            <a:r>
              <a:rPr lang="en-US" sz="2400" dirty="0" smtClean="0">
                <a:ea typeface="+mn-ea"/>
                <a:cs typeface="+mn-cs"/>
              </a:rPr>
              <a:t>million</a:t>
            </a:r>
          </a:p>
          <a:p>
            <a:pPr marL="365760" lvl="1" indent="0" eaLnBrk="1" hangingPunct="1">
              <a:lnSpc>
                <a:spcPct val="80000"/>
              </a:lnSpc>
              <a:buNone/>
              <a:defRPr/>
            </a:pPr>
            <a:endParaRPr lang="en-US" sz="800" dirty="0">
              <a:ea typeface="+mn-ea"/>
              <a:cs typeface="+mn-cs"/>
            </a:endParaRPr>
          </a:p>
          <a:p>
            <a:pPr marL="731520" lvl="1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>
                <a:ea typeface="+mn-ea"/>
                <a:cs typeface="+mn-cs"/>
              </a:rPr>
              <a:t>Wait ten years until age 35 to start investing $300-a-month and you’ll have about $550,000 at age </a:t>
            </a:r>
            <a:r>
              <a:rPr lang="en-US" sz="2400" dirty="0" smtClean="0">
                <a:ea typeface="+mn-ea"/>
                <a:cs typeface="+mn-cs"/>
              </a:rPr>
              <a:t>65</a:t>
            </a:r>
          </a:p>
          <a:p>
            <a:pPr marL="365760" lvl="1" indent="0" eaLnBrk="1" hangingPunct="1">
              <a:lnSpc>
                <a:spcPct val="80000"/>
              </a:lnSpc>
              <a:buNone/>
              <a:defRPr/>
            </a:pPr>
            <a:endParaRPr lang="en-US" sz="800" dirty="0">
              <a:ea typeface="+mn-ea"/>
              <a:cs typeface="+mn-cs"/>
            </a:endParaRPr>
          </a:p>
          <a:p>
            <a:pPr marL="731520" lvl="1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>
                <a:ea typeface="+mn-ea"/>
                <a:cs typeface="+mn-cs"/>
              </a:rPr>
              <a:t>Wait twenty years to begin investing $300-a-month at age 45 and you’ll have only $201,000 at age </a:t>
            </a:r>
            <a:r>
              <a:rPr lang="en-US" sz="2400" dirty="0" smtClean="0">
                <a:ea typeface="+mn-ea"/>
                <a:cs typeface="+mn-cs"/>
              </a:rPr>
              <a:t>65</a:t>
            </a:r>
          </a:p>
          <a:p>
            <a:pPr marL="365760" lvl="1" indent="0" eaLnBrk="1" hangingPunct="1">
              <a:lnSpc>
                <a:spcPct val="80000"/>
              </a:lnSpc>
              <a:buNone/>
              <a:defRPr/>
            </a:pPr>
            <a:endParaRPr lang="en-US" sz="800" dirty="0">
              <a:ea typeface="+mn-ea"/>
              <a:cs typeface="+mn-cs"/>
            </a:endParaRPr>
          </a:p>
          <a:p>
            <a:pPr marL="731520" lvl="1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People are spending 16 to 30 years in retirement </a:t>
            </a:r>
            <a:endParaRPr lang="en-US" sz="2400" dirty="0" smtClean="0"/>
          </a:p>
          <a:p>
            <a:pPr marL="365760" lvl="1" indent="0" eaLnBrk="1" hangingPunct="1">
              <a:lnSpc>
                <a:spcPct val="80000"/>
              </a:lnSpc>
              <a:buNone/>
              <a:defRPr/>
            </a:pPr>
            <a:endParaRPr lang="en-US" sz="800" dirty="0"/>
          </a:p>
          <a:p>
            <a:pPr marL="731520" lvl="1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A private pension and Social Security are often insufficient to cover the cost of </a:t>
            </a:r>
            <a:r>
              <a:rPr lang="en-US" sz="2400" dirty="0" smtClean="0"/>
              <a:t>living</a:t>
            </a:r>
          </a:p>
          <a:p>
            <a:pPr marL="365760" lvl="1" indent="0" eaLnBrk="1" hangingPunct="1">
              <a:lnSpc>
                <a:spcPct val="80000"/>
              </a:lnSpc>
              <a:buNone/>
              <a:defRPr/>
            </a:pPr>
            <a:endParaRPr lang="en-US" sz="800" dirty="0"/>
          </a:p>
          <a:p>
            <a:pPr marL="731520" lvl="1" indent="-36576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en-US" sz="2400" dirty="0"/>
              <a:t>Inflation may diminish the purchasing power of your retirement savings</a:t>
            </a:r>
          </a:p>
        </p:txBody>
      </p:sp>
      <p:sp>
        <p:nvSpPr>
          <p:cNvPr id="6148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27FE2148-BAD6-4373-80F4-B45C86F39C02}" type="slidenum">
              <a:rPr lang="en-US" altLang="en-US" sz="1400">
                <a:cs typeface="Arial" panose="020B0604020202020204" pitchFamily="34" charset="0"/>
              </a:rPr>
              <a:pPr eaLnBrk="1" hangingPunct="1"/>
              <a:t>5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9906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The Power of Compounding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219200"/>
            <a:ext cx="7620000" cy="5257800"/>
          </a:xfrm>
        </p:spPr>
        <p:txBody>
          <a:bodyPr lIns="90488" tIns="44450" rIns="90488" bIns="44450"/>
          <a:lstStyle/>
          <a:p>
            <a:pPr eaLnBrk="1" hangingPunct="1">
              <a:buSzPct val="90000"/>
              <a:buFontTx/>
              <a:buNone/>
              <a:defRPr/>
            </a:pPr>
            <a:endParaRPr lang="en-US" sz="2400" dirty="0"/>
          </a:p>
          <a:p>
            <a:pPr marL="731520" indent="-365760" eaLnBrk="1" hangingPunct="1">
              <a:buSzPct val="90000"/>
              <a:buFont typeface="Arial" pitchFamily="34" charset="0"/>
              <a:buChar char="–"/>
              <a:defRPr/>
            </a:pPr>
            <a:r>
              <a:rPr lang="en-US" sz="2600" dirty="0"/>
              <a:t>Compounding investment earnings is what can make even small investments become larger given enough time</a:t>
            </a:r>
          </a:p>
          <a:p>
            <a:pPr marL="731520" indent="-365760" eaLnBrk="1" hangingPunct="1">
              <a:buSzPct val="90000"/>
              <a:buFont typeface="Arial" pitchFamily="34" charset="0"/>
              <a:buChar char="–"/>
              <a:defRPr/>
            </a:pPr>
            <a:r>
              <a:rPr lang="en-US" sz="2600" dirty="0"/>
              <a:t>Money you put into a savings account earns interest. Then you earn interest on the money you originally put in, plus on the interest you have accumulated </a:t>
            </a:r>
          </a:p>
          <a:p>
            <a:pPr marL="731520" indent="-365760" eaLnBrk="1" hangingPunct="1">
              <a:buSzPct val="90000"/>
              <a:buFont typeface="Arial" pitchFamily="34" charset="0"/>
              <a:buChar char="–"/>
              <a:defRPr/>
            </a:pPr>
            <a:r>
              <a:rPr lang="en-US" sz="2600" dirty="0"/>
              <a:t>For every 10 years you delay before starting to save for retirement, you will need to save 3 times as much each month to catch up</a:t>
            </a:r>
          </a:p>
        </p:txBody>
      </p:sp>
      <p:sp>
        <p:nvSpPr>
          <p:cNvPr id="7172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48B8C2F2-E4BE-4914-8B78-9EBDE3946030}" type="slidenum">
              <a:rPr lang="en-US" altLang="en-US" sz="1400">
                <a:cs typeface="Arial" panose="020B0604020202020204" pitchFamily="34" charset="0"/>
              </a:rPr>
              <a:pPr eaLnBrk="1" hangingPunct="1"/>
              <a:t>6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6035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The Basics of Retirement Planning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798638"/>
            <a:ext cx="7620000" cy="4525962"/>
          </a:xfrm>
        </p:spPr>
        <p:txBody>
          <a:bodyPr/>
          <a:lstStyle/>
          <a:p>
            <a:pPr marL="731520" indent="-365760" eaLnBrk="1" hangingPunct="1">
              <a:buSzPct val="90000"/>
              <a:buFont typeface="Arial" pitchFamily="34" charset="0"/>
              <a:buChar char="–"/>
              <a:defRPr/>
            </a:pPr>
            <a:r>
              <a:rPr lang="en-US" sz="2600" dirty="0"/>
              <a:t>First, analyze your current assets and liabilities, and then estimate your spending needs and adjust them for inflation</a:t>
            </a:r>
          </a:p>
          <a:p>
            <a:pPr marL="731520" indent="-365760" eaLnBrk="1" hangingPunct="1">
              <a:buSzPct val="90000"/>
              <a:buFont typeface="Arial" pitchFamily="34" charset="0"/>
              <a:buChar char="–"/>
              <a:defRPr/>
            </a:pPr>
            <a:endParaRPr lang="en-US" sz="2600" dirty="0"/>
          </a:p>
          <a:p>
            <a:pPr marL="731520" indent="-365760" eaLnBrk="1" hangingPunct="1">
              <a:buSzPct val="90000"/>
              <a:buFont typeface="Arial" pitchFamily="34" charset="0"/>
              <a:buChar char="–"/>
              <a:defRPr/>
            </a:pPr>
            <a:r>
              <a:rPr lang="en-US" sz="2600" dirty="0"/>
              <a:t>Next, evaluate your planned retirement income</a:t>
            </a:r>
          </a:p>
          <a:p>
            <a:pPr marL="731520" indent="-365760" eaLnBrk="1" hangingPunct="1">
              <a:buSzPct val="90000"/>
              <a:buFont typeface="Arial" pitchFamily="34" charset="0"/>
              <a:buChar char="–"/>
              <a:defRPr/>
            </a:pPr>
            <a:endParaRPr lang="en-US" sz="2600" dirty="0"/>
          </a:p>
          <a:p>
            <a:pPr marL="731520" indent="-365760" eaLnBrk="1" hangingPunct="1">
              <a:buSzPct val="90000"/>
              <a:buFont typeface="Arial" pitchFamily="34" charset="0"/>
              <a:buChar char="–"/>
              <a:defRPr/>
            </a:pPr>
            <a:r>
              <a:rPr lang="en-US" sz="2600" dirty="0"/>
              <a:t>Finally, increase your income by working part-time, if necessary</a:t>
            </a:r>
          </a:p>
        </p:txBody>
      </p:sp>
      <p:sp>
        <p:nvSpPr>
          <p:cNvPr id="8196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6CF1D998-7472-45F4-BC1B-1D5508ADA6F4}" type="slidenum">
              <a:rPr lang="en-US" altLang="en-US" sz="1400">
                <a:cs typeface="Arial" panose="020B0604020202020204" pitchFamily="34" charset="0"/>
              </a:rPr>
              <a:pPr eaLnBrk="1" hangingPunct="1"/>
              <a:t>7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11150"/>
            <a:ext cx="8077200" cy="1101725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800" dirty="0"/>
              <a:t>Conducting a Financial Analysis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66875"/>
            <a:ext cx="7620000" cy="4810125"/>
          </a:xfrm>
        </p:spPr>
        <p:txBody>
          <a:bodyPr lIns="90488" tIns="44450" rIns="90488" bIns="44450"/>
          <a:lstStyle/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600" b="1" i="1" dirty="0">
                <a:solidFill>
                  <a:srgbClr val="F27D1C"/>
                </a:solidFill>
              </a:rPr>
              <a:t>LO18-2: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600" b="1" dirty="0">
                <a:solidFill>
                  <a:srgbClr val="F27D1C"/>
                </a:solidFill>
              </a:rPr>
              <a:t>Analyze your current assets and liabilities for retirement.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REVIEW YOUR ASSETS</a:t>
            </a:r>
          </a:p>
          <a:p>
            <a:pPr marL="731520" indent="-365760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sz="2400" b="1" dirty="0"/>
              <a:t>Housing</a:t>
            </a:r>
          </a:p>
          <a:p>
            <a:pPr marL="1097280" lvl="1" indent="-365760" eaLnBrk="1" hangingPunct="1">
              <a:spcBef>
                <a:spcPts val="0"/>
              </a:spcBef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If owned, probably your biggest single asset</a:t>
            </a:r>
          </a:p>
          <a:p>
            <a:pPr marL="1097280" lvl="1" indent="-365760" eaLnBrk="1" hangingPunct="1">
              <a:spcBef>
                <a:spcPts val="0"/>
              </a:spcBef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You could sell your home to buy a less expensive one, and invest the difference</a:t>
            </a:r>
          </a:p>
          <a:p>
            <a:pPr marL="1097280" lvl="1" indent="-365760" eaLnBrk="1" hangingPunct="1">
              <a:spcBef>
                <a:spcPts val="0"/>
              </a:spcBef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If large equity, a </a:t>
            </a:r>
            <a:r>
              <a:rPr lang="en-US" sz="2400" b="1" dirty="0"/>
              <a:t>reverse annuity mortgage</a:t>
            </a:r>
            <a:r>
              <a:rPr lang="en-US" sz="2400" dirty="0"/>
              <a:t> could provide extra retirement income</a:t>
            </a:r>
          </a:p>
        </p:txBody>
      </p:sp>
      <p:sp>
        <p:nvSpPr>
          <p:cNvPr id="9220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98A3DD44-2DAC-4484-B84B-ACE00D73F09F}" type="slidenum">
              <a:rPr lang="en-US" altLang="en-US" sz="1400">
                <a:cs typeface="Arial" panose="020B0604020202020204" pitchFamily="34" charset="0"/>
              </a:rPr>
              <a:pPr eaLnBrk="1" hangingPunct="1"/>
              <a:t>8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6035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Review Your </a:t>
            </a:r>
            <a:r>
              <a:rPr lang="en-US" altLang="en-US" sz="3800" dirty="0" smtClean="0"/>
              <a:t>Assets</a:t>
            </a:r>
            <a:endParaRPr lang="en-US" altLang="en-US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7696200" cy="4525963"/>
          </a:xfrm>
        </p:spPr>
        <p:txBody>
          <a:bodyPr/>
          <a:lstStyle/>
          <a:p>
            <a:pPr marL="731520" indent="-365760" eaLnBrk="1" hangingPunct="1">
              <a:buFont typeface="Arial" pitchFamily="34" charset="0"/>
              <a:buChar char="–"/>
              <a:defRPr/>
            </a:pPr>
            <a:r>
              <a:rPr lang="en-US" sz="2400" b="1" dirty="0"/>
              <a:t>Life Insurance</a:t>
            </a:r>
          </a:p>
          <a:p>
            <a:pPr marL="1097280" lvl="1" indent="-365760" eaLnBrk="1" hangingPunct="1"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Life insurance cash value can be converted into an annuity (or decrease face value which reduces premiums and gives you additional income)</a:t>
            </a:r>
          </a:p>
          <a:p>
            <a:pPr lvl="1" eaLnBrk="1" hangingPunct="1">
              <a:defRPr/>
            </a:pPr>
            <a:endParaRPr lang="en-US" sz="2400" dirty="0"/>
          </a:p>
          <a:p>
            <a:pPr marL="731520" indent="-365760" eaLnBrk="1" hangingPunct="1">
              <a:buFont typeface="Arial" pitchFamily="34" charset="0"/>
              <a:buChar char="–"/>
              <a:defRPr/>
            </a:pPr>
            <a:r>
              <a:rPr lang="en-US" sz="2400" b="1" dirty="0"/>
              <a:t>Other investments</a:t>
            </a:r>
          </a:p>
          <a:p>
            <a:pPr marL="1097280" lvl="1" indent="-365760" eaLnBrk="1" hangingPunct="1">
              <a:buSzPct val="80000"/>
              <a:buFont typeface="Arial" pitchFamily="34" charset="0"/>
              <a:buChar char="•"/>
              <a:defRPr/>
            </a:pPr>
            <a:r>
              <a:rPr lang="en-US" sz="2400" dirty="0"/>
              <a:t>Review investments and consider taking the income from them (or receiving the dividends rather than reinvesting them)</a:t>
            </a:r>
          </a:p>
        </p:txBody>
      </p:sp>
      <p:sp>
        <p:nvSpPr>
          <p:cNvPr id="10244" name="Text Box 11"/>
          <p:cNvSpPr txBox="1">
            <a:spLocks noChangeArrowheads="1"/>
          </p:cNvSpPr>
          <p:nvPr/>
        </p:nvSpPr>
        <p:spPr bwMode="auto">
          <a:xfrm>
            <a:off x="8382000" y="647700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panose="020B0604020202020204" pitchFamily="34" charset="0"/>
              </a:rPr>
              <a:t>18-</a:t>
            </a:r>
            <a:fld id="{3E2E39F1-617A-461B-9525-C897F522C326}" type="slidenum">
              <a:rPr lang="en-US" altLang="en-US" sz="1400">
                <a:cs typeface="Arial" panose="020B0604020202020204" pitchFamily="34" charset="0"/>
              </a:rPr>
              <a:pPr eaLnBrk="1" hangingPunct="1"/>
              <a:t>9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templa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Default Design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 template</Template>
  <TotalTime>1938548132</TotalTime>
  <Pages>25</Pages>
  <Words>2126</Words>
  <Application>Microsoft Office PowerPoint</Application>
  <PresentationFormat>Letter Paper (8.5x11 in)</PresentationFormat>
  <Paragraphs>287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Bradley Hand ITC</vt:lpstr>
      <vt:lpstr>Georgia</vt:lpstr>
      <vt:lpstr>proximanova</vt:lpstr>
      <vt:lpstr>Times New Roman</vt:lpstr>
      <vt:lpstr>Design template</vt:lpstr>
      <vt:lpstr>Chapter 18</vt:lpstr>
      <vt:lpstr>Chapter 18 Learning Objectives</vt:lpstr>
      <vt:lpstr>Why Retirement Planning?</vt:lpstr>
      <vt:lpstr>Misconceptions About Retirement</vt:lpstr>
      <vt:lpstr>The Importance of Starting Early</vt:lpstr>
      <vt:lpstr>The Power of Compounding</vt:lpstr>
      <vt:lpstr>The Basics of Retirement Planning</vt:lpstr>
      <vt:lpstr>Conducting a Financial Analysis</vt:lpstr>
      <vt:lpstr>Review Your Assets</vt:lpstr>
      <vt:lpstr>Your Assets After Divorce</vt:lpstr>
      <vt:lpstr>Retirement Living Expenses</vt:lpstr>
      <vt:lpstr>Retirement Living Expenses (continued)</vt:lpstr>
      <vt:lpstr>How an “Average” Household  Spends its Money</vt:lpstr>
      <vt:lpstr>Planning Your Retirement Housing</vt:lpstr>
      <vt:lpstr>Type of Housing</vt:lpstr>
      <vt:lpstr>Avoiding Retirement Housing Traps</vt:lpstr>
      <vt:lpstr>Avoiding Retirement Housing Traps (continued)</vt:lpstr>
      <vt:lpstr>Planning Your Retirement Income</vt:lpstr>
      <vt:lpstr>Social Security</vt:lpstr>
      <vt:lpstr>The Future of Social Security</vt:lpstr>
      <vt:lpstr>Other Public Pension Plans</vt:lpstr>
      <vt:lpstr>Employer Pension Plans</vt:lpstr>
      <vt:lpstr>Defined-Contribution Plan</vt:lpstr>
      <vt:lpstr>Defined-Benefit Plan</vt:lpstr>
      <vt:lpstr>Plan Portability and Protection</vt:lpstr>
      <vt:lpstr>Choices When Changing Jobs</vt:lpstr>
      <vt:lpstr>Individual Retirement Accounts</vt:lpstr>
      <vt:lpstr>Roth IRAs</vt:lpstr>
      <vt:lpstr>Other IRAs</vt:lpstr>
      <vt:lpstr>Other IRAs (continued)</vt:lpstr>
      <vt:lpstr>Annuities</vt:lpstr>
      <vt:lpstr>Types of Annuities</vt:lpstr>
      <vt:lpstr>Annuity Income Options</vt:lpstr>
      <vt:lpstr>Sources of Retirement Income</vt:lpstr>
      <vt:lpstr>Living on Your Retirement Income </vt:lpstr>
      <vt:lpstr>Living on Your Retirement Income (continued)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Retirement Planning  Chapter Twenty</dc:title>
  <dc:creator>Family and Consumer Sciences</dc:creator>
  <cp:lastModifiedBy>mlarmon</cp:lastModifiedBy>
  <cp:revision>240</cp:revision>
  <cp:lastPrinted>2002-12-04T22:27:00Z</cp:lastPrinted>
  <dcterms:created xsi:type="dcterms:W3CDTF">1998-04-05T05:38:50Z</dcterms:created>
  <dcterms:modified xsi:type="dcterms:W3CDTF">2017-01-09T21:27:13Z</dcterms:modified>
</cp:coreProperties>
</file>