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37"/>
  </p:notesMasterIdLst>
  <p:handoutMasterIdLst>
    <p:handoutMasterId r:id="rId38"/>
  </p:handoutMasterIdLst>
  <p:sldIdLst>
    <p:sldId id="312" r:id="rId2"/>
    <p:sldId id="289" r:id="rId3"/>
    <p:sldId id="257" r:id="rId4"/>
    <p:sldId id="258" r:id="rId5"/>
    <p:sldId id="259" r:id="rId6"/>
    <p:sldId id="296" r:id="rId7"/>
    <p:sldId id="307" r:id="rId8"/>
    <p:sldId id="260" r:id="rId9"/>
    <p:sldId id="314" r:id="rId10"/>
    <p:sldId id="300" r:id="rId11"/>
    <p:sldId id="308" r:id="rId12"/>
    <p:sldId id="304" r:id="rId13"/>
    <p:sldId id="309" r:id="rId14"/>
    <p:sldId id="313" r:id="rId15"/>
    <p:sldId id="280" r:id="rId16"/>
    <p:sldId id="297" r:id="rId17"/>
    <p:sldId id="279" r:id="rId18"/>
    <p:sldId id="264" r:id="rId19"/>
    <p:sldId id="281" r:id="rId20"/>
    <p:sldId id="310" r:id="rId21"/>
    <p:sldId id="298" r:id="rId22"/>
    <p:sldId id="305" r:id="rId23"/>
    <p:sldId id="266" r:id="rId24"/>
    <p:sldId id="267" r:id="rId25"/>
    <p:sldId id="299" r:id="rId26"/>
    <p:sldId id="268" r:id="rId27"/>
    <p:sldId id="269" r:id="rId28"/>
    <p:sldId id="290" r:id="rId29"/>
    <p:sldId id="275" r:id="rId30"/>
    <p:sldId id="283" r:id="rId31"/>
    <p:sldId id="271" r:id="rId32"/>
    <p:sldId id="311" r:id="rId33"/>
    <p:sldId id="291" r:id="rId34"/>
    <p:sldId id="315" r:id="rId35"/>
    <p:sldId id="286" r:id="rId36"/>
  </p:sldIdLst>
  <p:sldSz cx="9144000" cy="6858000" type="letter"/>
  <p:notesSz cx="69977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Grant" initials="M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FF66FF"/>
    <a:srgbClr val="FFFFFF"/>
    <a:srgbClr val="51DC00"/>
    <a:srgbClr val="8CF4EA"/>
    <a:srgbClr val="B760F9"/>
    <a:srgbClr val="FCFEB9"/>
    <a:srgbClr val="579B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1041" autoAdjust="0"/>
  </p:normalViewPr>
  <p:slideViewPr>
    <p:cSldViewPr>
      <p:cViewPr varScale="1">
        <p:scale>
          <a:sx n="81" d="100"/>
          <a:sy n="81" d="100"/>
        </p:scale>
        <p:origin x="17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10" y="-78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57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32387" cy="417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08" tIns="45197" rIns="92008" bIns="45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8309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892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2383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27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823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346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9597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4402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755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053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2159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2109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4052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6746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5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3493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72847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5621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46485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17217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00187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6574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736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04508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44861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86985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58849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7646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9713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271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6451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6553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7243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715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5908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B25B1-0D98-4E86-A1A8-15B6C3F92E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07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C5034-8B8A-4D14-B03A-2068FC92F5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5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60350"/>
            <a:ext cx="196373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5743575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614A4-C53B-4BDB-A337-EEDF1E82E05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604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4B2E9-B724-4FC3-9235-C70D9BEB0D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25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33E6B-C14D-44EC-859E-CCB9E2A3F7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244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2584D-F00A-45B2-803E-2B979024CD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32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4D398-6FA9-4B1C-9D70-10D23BEAB6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47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C4CAF-1C1B-4A5F-B204-4A0F14C17F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54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4D5D6-1E43-473F-95D5-98299305D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528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178B6-578D-425B-BD15-6AC81206E0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52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0B660-D3BC-4F74-8A1A-34BB33247F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51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63EFDF-8A21-4497-8A15-7FD75E59762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73548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06545" y="6659103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Copyright © 2018 McGraw-Hill Education. All rights reserved. No reproduction or distribution without the prior written consent of McGraw-Hill Education.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e.yahoo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kumimoji="0" lang="en-US" altLang="en-US" sz="5000" b="1" i="0" u="none" strike="noStrike" kern="0" cap="none" spc="0" normalizeH="0" baseline="0" noProof="0" dirty="0">
                <a:ln>
                  <a:noFill/>
                </a:ln>
                <a:solidFill>
                  <a:srgbClr val="59B0B9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Chapter 16</a:t>
            </a:r>
            <a:endParaRPr lang="en-US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en-US" sz="36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Investing in Mutual Funds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Load Funds and No-Load Funds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19200"/>
            <a:ext cx="7391400" cy="4876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500" dirty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en-US" sz="2400" b="1" dirty="0"/>
              <a:t>Load Fund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Investors pay a commission (sales charge) up to 8.5% every time they purchase shares; referred to as an “A” fund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Average load charge is 2 to 5% 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Advantage is fund’s sales force explains the fund and offers advice</a:t>
            </a:r>
          </a:p>
          <a:p>
            <a:pPr marL="1097280" lvl="1" indent="-365760" eaLnBrk="1" hangingPunct="1">
              <a:spcBef>
                <a:spcPts val="0"/>
              </a:spcBef>
              <a:buFont typeface="Courier New" pitchFamily="49" charset="0"/>
              <a:buChar char="o"/>
              <a:defRPr/>
            </a:pPr>
            <a:endParaRPr lang="en-US" sz="1500" b="1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b="1" dirty="0"/>
              <a:t>No-Load Fund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Investors pay no sales charge up front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You deal directly with the investment company by Internet, telephone, mail or with discount brokers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5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  <p:sp>
        <p:nvSpPr>
          <p:cNvPr id="112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F3B26D68-887F-45C4-AAF5-969DF0E1DCF9}" type="slidenum">
              <a:rPr lang="en-US" altLang="en-US" sz="1400">
                <a:cs typeface="Arial" panose="020B0604020202020204" pitchFamily="34" charset="0"/>
              </a:rPr>
              <a:pPr eaLnBrk="1" hangingPunct="1"/>
              <a:t>10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8486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Load Funds and No-Load Funds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391400" cy="4876800"/>
          </a:xfrm>
        </p:spPr>
        <p:txBody>
          <a:bodyPr lIns="90488" tIns="44450" rIns="90488" bIns="44450"/>
          <a:lstStyle/>
          <a:p>
            <a:pPr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b="1" dirty="0"/>
              <a:t>Contingent Deferred Sales Load</a:t>
            </a:r>
            <a:endParaRPr lang="en-US" sz="2600" dirty="0"/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Charged upon withdrawal of funds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Referred to as a “B” fund or a back-end fund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Fees range from 1 to 5%</a:t>
            </a:r>
          </a:p>
          <a:p>
            <a:pPr marL="1097280" lvl="1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Generally, deferred charge declines until there is no withdrawal charge if you own the shares in the fund for more than five years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  <p:sp>
        <p:nvSpPr>
          <p:cNvPr id="1229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FA273B08-954E-4FF3-B887-DF97EB1DD06B}" type="slidenum">
              <a:rPr lang="en-US" altLang="en-US" sz="1400">
                <a:cs typeface="Arial" panose="020B0604020202020204" pitchFamily="34" charset="0"/>
              </a:rPr>
              <a:pPr eaLnBrk="1" hangingPunct="1"/>
              <a:t>11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199" cy="1219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Management Fees and </a:t>
            </a:r>
            <a:r>
              <a:rPr lang="en-US" altLang="en-US" sz="3800" dirty="0" smtClean="0"/>
              <a:t/>
            </a:r>
            <a:br>
              <a:rPr lang="en-US" altLang="en-US" sz="3800" dirty="0" smtClean="0"/>
            </a:br>
            <a:r>
              <a:rPr lang="en-US" altLang="en-US" sz="3800" dirty="0" smtClean="0"/>
              <a:t>Other </a:t>
            </a:r>
            <a:r>
              <a:rPr lang="en-US" altLang="en-US" sz="3800" dirty="0"/>
              <a:t>Charges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391400" cy="4419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b="1" dirty="0"/>
              <a:t>Management Fees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i="1" dirty="0"/>
              <a:t>Annual</a:t>
            </a:r>
            <a:r>
              <a:rPr lang="en-US" sz="2400" dirty="0"/>
              <a:t> management fees range between 0.25 and 1.5% of the fund’s asset value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Average is 0.5 to 1% of fund’s assets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b="1" dirty="0"/>
              <a:t>12b-1 Fees</a:t>
            </a:r>
            <a:r>
              <a:rPr lang="en-US" sz="2400" dirty="0"/>
              <a:t> (distribution fee)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i="1" dirty="0"/>
              <a:t>Annual</a:t>
            </a:r>
            <a:r>
              <a:rPr lang="en-US" sz="2400" dirty="0"/>
              <a:t> fee to defray distribution and marketing costs and commissions paid to brokers that sell shares in the fund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Cannot exceed 1% of a fund’s assets per year</a:t>
            </a:r>
          </a:p>
          <a:p>
            <a:pPr marL="1097280" lvl="1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Levied on Class C shares, which have no sales load or contingent deferred sales fee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AE1DFA34-EE28-45E9-938B-AD7FB6131BC7}" type="slidenum">
              <a:rPr lang="en-US" altLang="en-US" sz="1400">
                <a:cs typeface="Arial" panose="020B0604020202020204" pitchFamily="34" charset="0"/>
              </a:rPr>
              <a:pPr eaLnBrk="1" hangingPunct="1"/>
              <a:t>12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295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Management Fees and </a:t>
            </a:r>
            <a:r>
              <a:rPr lang="en-US" altLang="en-US" sz="3800" dirty="0" smtClean="0"/>
              <a:t/>
            </a:r>
            <a:br>
              <a:rPr lang="en-US" altLang="en-US" sz="3800" dirty="0" smtClean="0"/>
            </a:br>
            <a:r>
              <a:rPr lang="en-US" altLang="en-US" sz="3800" dirty="0" smtClean="0"/>
              <a:t>Other </a:t>
            </a:r>
            <a:r>
              <a:rPr lang="en-US" altLang="en-US" sz="3800" dirty="0"/>
              <a:t>Charges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05000"/>
            <a:ext cx="7543800" cy="4495800"/>
          </a:xfrm>
        </p:spPr>
        <p:txBody>
          <a:bodyPr lIns="90488" tIns="44450" rIns="90488" bIns="44450"/>
          <a:lstStyle/>
          <a:p>
            <a:pPr lvl="1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400" b="1" dirty="0"/>
              <a:t>Expense Ratio 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Consists of the different management fees, 12b-1 fees (if any), and additional operating costs for a specific mutual fund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This fee should be 1% or less</a:t>
            </a:r>
          </a:p>
          <a:p>
            <a:pPr marL="731520" indent="-365760" eaLnBrk="1" hangingPunct="1">
              <a:spcBef>
                <a:spcPts val="0"/>
              </a:spcBef>
              <a:buSzPct val="80000"/>
              <a:buFont typeface="Arial" pitchFamily="34" charset="0"/>
              <a:buChar char="•"/>
              <a:defRPr/>
            </a:pPr>
            <a:r>
              <a:rPr lang="en-US" sz="2400" dirty="0"/>
              <a:t>The investment company’s prospectus must provide all details relating to management fees, sales fees, 12b-1 fees, and other expenses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2994EE21-32F6-4991-AFE1-7232FFDB9182}" type="slidenum">
              <a:rPr lang="en-US" altLang="en-US" sz="1400">
                <a:cs typeface="Arial" panose="020B0604020202020204" pitchFamily="34" charset="0"/>
              </a:rPr>
              <a:pPr eaLnBrk="1" hangingPunct="1"/>
              <a:t>13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60475" cy="1143000"/>
          </a:xfrm>
        </p:spPr>
        <p:txBody>
          <a:bodyPr/>
          <a:lstStyle/>
          <a:p>
            <a:r>
              <a:rPr lang="en-US" altLang="en-US" sz="3800" dirty="0"/>
              <a:t>Typical Fees Associated with </a:t>
            </a:r>
            <a:br>
              <a:rPr lang="en-US" altLang="en-US" sz="3800" dirty="0"/>
            </a:br>
            <a:r>
              <a:rPr lang="en-US" altLang="en-US" sz="3800" dirty="0"/>
              <a:t>Mutual Fund Investments</a:t>
            </a: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AA650C35-4CBC-48E1-88BD-FF91FCBBC31B}" type="slidenum">
              <a:rPr lang="en-US" altLang="en-US" sz="1400">
                <a:cs typeface="Arial" panose="020B0604020202020204" pitchFamily="34" charset="0"/>
              </a:rPr>
              <a:pPr eaLnBrk="1" hangingPunct="1"/>
              <a:t>14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219200"/>
            <a:ext cx="5549588" cy="552323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Classification of Mutual Funds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95388" y="1524000"/>
            <a:ext cx="7696200" cy="4800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LO16-2: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Classify mutual funds by investment objective.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STOCK FUNDS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Aggressive growth funds</a:t>
            </a:r>
            <a:r>
              <a:rPr lang="en-US" sz="2600" dirty="0"/>
              <a:t> buy stocks in small, fast-growing companies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Equity income funds</a:t>
            </a:r>
            <a:r>
              <a:rPr lang="en-US" sz="2600" dirty="0"/>
              <a:t> invest in stock of companies with a long history of paying dividends</a:t>
            </a:r>
          </a:p>
          <a:p>
            <a:pPr marL="731520" lvl="1" indent="-365760" eaLnBrk="1" hangingPunct="1">
              <a:lnSpc>
                <a:spcPct val="90000"/>
              </a:lnSpc>
              <a:buFontTx/>
              <a:buNone/>
              <a:defRPr/>
            </a:pPr>
            <a:endParaRPr lang="en-US" sz="15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Global stock funds</a:t>
            </a:r>
            <a:r>
              <a:rPr lang="en-US" sz="2600" dirty="0"/>
              <a:t> buy stock in companies in the U.S. and other countries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/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CEE4AAE0-0D12-487B-888B-1EE1361241DD}" type="slidenum">
              <a:rPr lang="en-US" altLang="en-US" sz="1400">
                <a:cs typeface="Arial" panose="020B0604020202020204" pitchFamily="34" charset="0"/>
              </a:rPr>
              <a:pPr eaLnBrk="1" hangingPunct="1"/>
              <a:t>15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960438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Stock </a:t>
            </a:r>
            <a:r>
              <a:rPr lang="en-US" altLang="en-US" sz="3800" dirty="0" smtClean="0"/>
              <a:t>Funds</a:t>
            </a:r>
            <a:endParaRPr lang="en-US" altLang="en-US" sz="4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96200" cy="4953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Growth funds</a:t>
            </a:r>
            <a:r>
              <a:rPr lang="en-US" sz="2600" dirty="0"/>
              <a:t> buy stock in companies expecting higher-than-average revenue and earnings growth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Index funds</a:t>
            </a:r>
            <a:r>
              <a:rPr lang="en-US" sz="2600" dirty="0"/>
              <a:t> buys stocks that mirror an index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International funds</a:t>
            </a:r>
            <a:r>
              <a:rPr lang="en-US" sz="2600" i="1" dirty="0"/>
              <a:t> </a:t>
            </a:r>
            <a:r>
              <a:rPr lang="en-US" sz="2600" dirty="0"/>
              <a:t>invest in foreign stocks sold in securities markets throughout the world (outside the U.S.)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Large-cap funds</a:t>
            </a:r>
            <a:r>
              <a:rPr lang="en-US" sz="2600" dirty="0"/>
              <a:t> invest in stocks of companies with total capitalization of $8 billion or more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/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/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9C5DED61-7E0A-4B05-89E6-A2E234B156FC}" type="slidenum">
              <a:rPr lang="en-US" altLang="en-US" sz="1400">
                <a:cs typeface="Arial" panose="020B0604020202020204" pitchFamily="34" charset="0"/>
              </a:rPr>
              <a:pPr eaLnBrk="1" hangingPunct="1"/>
              <a:t>16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9906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Stock Funds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2400" dirty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96200" cy="4876800"/>
          </a:xfrm>
        </p:spPr>
        <p:txBody>
          <a:bodyPr lIns="90488" tIns="44450" rIns="90488" bIns="44450"/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1200" i="1" dirty="0"/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b="1" i="1" dirty="0"/>
              <a:t>Mid-cap funds</a:t>
            </a:r>
            <a:r>
              <a:rPr lang="en-US" sz="2600" dirty="0"/>
              <a:t> invest in companies with total capitalization of $1 to $8 billion</a:t>
            </a:r>
          </a:p>
          <a:p>
            <a:pPr marL="731520" lvl="1" indent="-365760" eaLnBrk="1" hangingPunct="1">
              <a:lnSpc>
                <a:spcPct val="8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b="1" i="1" dirty="0"/>
              <a:t>Regional funds</a:t>
            </a:r>
            <a:r>
              <a:rPr lang="en-US" sz="2600" dirty="0"/>
              <a:t> buy stock in companies in a specific region of the world </a:t>
            </a:r>
          </a:p>
          <a:p>
            <a:pPr marL="731520" lvl="1" indent="-365760" eaLnBrk="1" hangingPunct="1">
              <a:lnSpc>
                <a:spcPct val="8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b="1" i="1" dirty="0"/>
              <a:t>Sector funds</a:t>
            </a:r>
            <a:r>
              <a:rPr lang="en-US" sz="2600" dirty="0"/>
              <a:t> buy stock in companies in a particular industry such as biotechnology</a:t>
            </a:r>
          </a:p>
          <a:p>
            <a:pPr marL="731520" lvl="1" indent="-365760" eaLnBrk="1" hangingPunct="1">
              <a:lnSpc>
                <a:spcPct val="8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b="1" i="1" dirty="0"/>
              <a:t>Small-cap funds</a:t>
            </a:r>
            <a:r>
              <a:rPr lang="en-US" sz="2600" dirty="0"/>
              <a:t> buy stock in lesser-known companies with a total capitalization of less than $1 billion</a:t>
            </a:r>
          </a:p>
          <a:p>
            <a:pPr marL="731520" lvl="1" indent="-365760" eaLnBrk="1" hangingPunct="1">
              <a:lnSpc>
                <a:spcPct val="8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80000"/>
              </a:lnSpc>
              <a:defRPr/>
            </a:pPr>
            <a:r>
              <a:rPr lang="en-US" sz="2600" b="1" i="1" dirty="0"/>
              <a:t>Socially responsible funds</a:t>
            </a:r>
            <a:r>
              <a:rPr lang="en-US" sz="2600" dirty="0"/>
              <a:t> avoid investing in companies that produce harmful products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7A0F9642-2A01-4DFC-8655-467B0D768757}" type="slidenum">
              <a:rPr lang="en-US" altLang="en-US" sz="1400">
                <a:cs typeface="Arial" panose="020B0604020202020204" pitchFamily="34" charset="0"/>
              </a:rPr>
              <a:pPr eaLnBrk="1" hangingPunct="1"/>
              <a:t>17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9445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Bond Funds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7696200" cy="5029200"/>
          </a:xfrm>
        </p:spPr>
        <p:txBody>
          <a:bodyPr lIns="90488" tIns="44450" rIns="90488" bIns="44450"/>
          <a:lstStyle/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High-yield (junk)</a:t>
            </a:r>
            <a:r>
              <a:rPr lang="en-US" sz="2600" i="1" dirty="0"/>
              <a:t> </a:t>
            </a:r>
            <a:r>
              <a:rPr lang="en-US" sz="2600" b="1" i="1" dirty="0"/>
              <a:t>bond funds </a:t>
            </a:r>
            <a:r>
              <a:rPr lang="en-US" sz="2600" dirty="0"/>
              <a:t>buy corporate bonds that are high-risk and high-yield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Intermediate corporate bond funds </a:t>
            </a:r>
            <a:r>
              <a:rPr lang="en-US" sz="2600" dirty="0"/>
              <a:t>buy investment-grade corporate debt that matures between 3 and 10 years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i="1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Intermediate U.S.</a:t>
            </a:r>
            <a:r>
              <a:rPr lang="en-US" sz="2600" i="1" dirty="0"/>
              <a:t> </a:t>
            </a:r>
            <a:r>
              <a:rPr lang="en-US" sz="2600" b="1" i="1" dirty="0"/>
              <a:t>bond funds </a:t>
            </a:r>
            <a:r>
              <a:rPr lang="en-US" sz="2600" dirty="0"/>
              <a:t>buy U.S. Treasury securities with maturities of 3 to10 years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5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Long-term corporate</a:t>
            </a:r>
            <a:r>
              <a:rPr lang="en-US" sz="2600" i="1" dirty="0"/>
              <a:t> </a:t>
            </a:r>
            <a:r>
              <a:rPr lang="en-US" sz="2600" b="1" i="1" dirty="0"/>
              <a:t>bond funds </a:t>
            </a:r>
            <a:r>
              <a:rPr lang="en-US" sz="2600" dirty="0"/>
              <a:t>buy investment-grade corporate bond issues with maturities greater than 10 years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600" dirty="0"/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2764B6B0-E16D-4FE5-AAC7-60FBBB712F25}" type="slidenum">
              <a:rPr lang="en-US" altLang="en-US" sz="1400">
                <a:cs typeface="Arial" panose="020B0604020202020204" pitchFamily="34" charset="0"/>
              </a:rPr>
              <a:pPr eaLnBrk="1" hangingPunct="1"/>
              <a:t>18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Bond Funds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24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7620000" cy="5105400"/>
          </a:xfrm>
        </p:spPr>
        <p:txBody>
          <a:bodyPr/>
          <a:lstStyle/>
          <a:p>
            <a:pPr lvl="1" eaLnBrk="1" hangingPunct="1">
              <a:defRPr/>
            </a:pPr>
            <a:endParaRPr lang="en-US" sz="1000" dirty="0"/>
          </a:p>
          <a:p>
            <a:pPr marL="731520" lvl="1" indent="-365760" eaLnBrk="1" hangingPunct="1">
              <a:defRPr/>
            </a:pPr>
            <a:r>
              <a:rPr lang="en-US" sz="2400" b="1" i="1" dirty="0"/>
              <a:t>Long-term U.S. bond</a:t>
            </a:r>
            <a:r>
              <a:rPr lang="en-US" sz="2400" i="1" dirty="0"/>
              <a:t> </a:t>
            </a:r>
            <a:r>
              <a:rPr lang="en-US" sz="2400" b="1" i="1" dirty="0"/>
              <a:t>funds</a:t>
            </a:r>
            <a:r>
              <a:rPr lang="en-US" sz="2400" i="1" dirty="0"/>
              <a:t> </a:t>
            </a:r>
            <a:r>
              <a:rPr lang="en-US" sz="2400" dirty="0"/>
              <a:t>invest in U.S. Treasury securities with maturities greater than 10 years</a:t>
            </a:r>
          </a:p>
          <a:p>
            <a:pPr marL="731520" lvl="1" indent="-365760" eaLnBrk="1" hangingPunct="1">
              <a:defRPr/>
            </a:pPr>
            <a:endParaRPr lang="en-US" sz="500" dirty="0"/>
          </a:p>
          <a:p>
            <a:pPr marL="731520" lvl="1" indent="-365760" eaLnBrk="1" hangingPunct="1">
              <a:defRPr/>
            </a:pPr>
            <a:r>
              <a:rPr lang="en-US" sz="2400" b="1" i="1" dirty="0"/>
              <a:t>Municipal bond funds</a:t>
            </a:r>
            <a:r>
              <a:rPr lang="en-US" sz="2400" i="1" dirty="0"/>
              <a:t> </a:t>
            </a:r>
            <a:r>
              <a:rPr lang="en-US" sz="2400" dirty="0"/>
              <a:t>invest in municipal bonds that provide investors tax-free interest income</a:t>
            </a:r>
          </a:p>
          <a:p>
            <a:pPr marL="731520" lvl="1" indent="-365760" eaLnBrk="1" hangingPunct="1">
              <a:defRPr/>
            </a:pPr>
            <a:endParaRPr lang="en-US" sz="500" b="1" dirty="0"/>
          </a:p>
          <a:p>
            <a:pPr marL="731520" lvl="1" indent="-365760" eaLnBrk="1" hangingPunct="1">
              <a:defRPr/>
            </a:pPr>
            <a:r>
              <a:rPr lang="en-US" sz="2400" b="1" i="1" dirty="0"/>
              <a:t>Short-term corporate</a:t>
            </a:r>
            <a:r>
              <a:rPr lang="en-US" sz="2400" i="1" dirty="0"/>
              <a:t> </a:t>
            </a:r>
            <a:r>
              <a:rPr lang="en-US" sz="2400" b="1" i="1" dirty="0"/>
              <a:t>bond funds</a:t>
            </a:r>
            <a:r>
              <a:rPr lang="en-US" sz="2400" i="1" dirty="0"/>
              <a:t> </a:t>
            </a:r>
            <a:r>
              <a:rPr lang="en-US" sz="2400" dirty="0"/>
              <a:t>invest in investment-grade corporate bond issues with maturities less than 3 years</a:t>
            </a:r>
          </a:p>
          <a:p>
            <a:pPr lvl="1" eaLnBrk="1" hangingPunct="1">
              <a:defRPr/>
            </a:pPr>
            <a:endParaRPr lang="en-US" sz="500" dirty="0"/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434F15B6-2119-4CF5-B898-5DF265BABA36}" type="slidenum">
              <a:rPr lang="en-US" altLang="en-US" sz="1400">
                <a:cs typeface="Arial" panose="020B0604020202020204" pitchFamily="34" charset="0"/>
              </a:rPr>
              <a:pPr eaLnBrk="1" hangingPunct="1"/>
              <a:t>19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54888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Chapter 16</a:t>
            </a:r>
            <a:br>
              <a:rPr lang="en-US" altLang="en-US" sz="3800" dirty="0"/>
            </a:br>
            <a:r>
              <a:rPr lang="en-US" altLang="en-US" sz="3800" dirty="0"/>
              <a:t>Learning 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51038"/>
            <a:ext cx="7620000" cy="4525962"/>
          </a:xfrm>
        </p:spPr>
        <p:txBody>
          <a:bodyPr/>
          <a:lstStyle/>
          <a:p>
            <a:pPr eaLnBrk="1" hangingPunct="1">
              <a:defRPr/>
            </a:pPr>
            <a:endParaRPr lang="en-US" sz="500" dirty="0">
              <a:solidFill>
                <a:srgbClr val="FF66FF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/>
              <a:t>LO16-1  Describe the characteristics of mutual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/>
              <a:t>	    fund investments</a:t>
            </a:r>
            <a:r>
              <a:rPr lang="en-US" sz="2600" dirty="0" smtClean="0"/>
              <a:t>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sz="800" dirty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/>
              <a:t>LO16-2  Classify mutual funds by investment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/>
              <a:t>	    objective</a:t>
            </a:r>
            <a:r>
              <a:rPr lang="en-US" sz="2600" dirty="0" smtClean="0"/>
              <a:t>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sz="900" dirty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/>
              <a:t>LO16-4  Explain how to evaluate mutual funds for  	    investment purposes</a:t>
            </a:r>
            <a:r>
              <a:rPr lang="en-US" sz="2600" dirty="0" smtClean="0"/>
              <a:t>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sz="800" dirty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/>
              <a:t>LO16-5  Describe how and why mutual funds are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600" dirty="0"/>
              <a:t>	    bought and sold.</a:t>
            </a:r>
          </a:p>
        </p:txBody>
      </p: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BF8FA337-A42C-4B4E-9E1B-B8670B8D4D70}" type="slidenum">
              <a:rPr lang="en-US" altLang="en-US" sz="1400"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Bond Funds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(concluded)</a:t>
            </a:r>
            <a:endParaRPr lang="en-US" altLang="en-US" sz="2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7620000" cy="5105400"/>
          </a:xfrm>
        </p:spPr>
        <p:txBody>
          <a:bodyPr/>
          <a:lstStyle/>
          <a:p>
            <a:pPr lvl="1" eaLnBrk="1" hangingPunct="1">
              <a:defRPr/>
            </a:pPr>
            <a:endParaRPr lang="en-US" sz="1000" dirty="0"/>
          </a:p>
          <a:p>
            <a:pPr lvl="1" eaLnBrk="1" hangingPunct="1">
              <a:defRPr/>
            </a:pPr>
            <a:endParaRPr lang="en-US" sz="500" dirty="0"/>
          </a:p>
          <a:p>
            <a:pPr marL="731520" lvl="1" indent="-365760" eaLnBrk="1" hangingPunct="1">
              <a:defRPr/>
            </a:pPr>
            <a:r>
              <a:rPr lang="en-US" sz="2400" b="1" i="1" dirty="0"/>
              <a:t>Short-term U.S. government bond funds</a:t>
            </a:r>
            <a:r>
              <a:rPr lang="en-US" sz="2400" i="1" dirty="0"/>
              <a:t> </a:t>
            </a:r>
            <a:r>
              <a:rPr lang="en-US" sz="2400" dirty="0"/>
              <a:t>invest in U.S. Treasury securities with maturities less than 3 years</a:t>
            </a:r>
          </a:p>
          <a:p>
            <a:pPr marL="731520" lvl="1" indent="-365760" eaLnBrk="1" hangingPunct="1">
              <a:defRPr/>
            </a:pPr>
            <a:endParaRPr lang="en-US" sz="500" dirty="0"/>
          </a:p>
          <a:p>
            <a:pPr marL="731520" lvl="1" indent="-365760" eaLnBrk="1" hangingPunct="1">
              <a:defRPr/>
            </a:pPr>
            <a:r>
              <a:rPr lang="en-US" sz="2400" b="1" i="1" dirty="0"/>
              <a:t>World bond funds</a:t>
            </a:r>
            <a:r>
              <a:rPr lang="en-US" sz="2400" i="1" dirty="0"/>
              <a:t> </a:t>
            </a:r>
            <a:r>
              <a:rPr lang="en-US" sz="2400" dirty="0"/>
              <a:t>buy bonds and other debt securities of foreign companies and governments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</p:txBody>
      </p:sp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628958AB-C24A-4F36-B1BA-FB6B207EF3A4}" type="slidenum">
              <a:rPr lang="en-US" altLang="en-US" sz="1400">
                <a:cs typeface="Arial" panose="020B0604020202020204" pitchFamily="34" charset="0"/>
              </a:rPr>
              <a:pPr eaLnBrk="1" hangingPunct="1"/>
              <a:t>20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Other Funds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Asset allocation funds</a:t>
            </a:r>
            <a:r>
              <a:rPr lang="en-US" sz="2600" dirty="0"/>
              <a:t> invest in various asset classes, such as stocks and bonds, with precise amounts maintained within each type of asset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600" b="1" i="1" dirty="0"/>
              <a:t>Balanced funds</a:t>
            </a:r>
            <a:r>
              <a:rPr lang="en-US" sz="2600" dirty="0"/>
              <a:t> invest in both stocks and bonds, with the primary objectives of conserving principal, providing income, and long-term growth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endParaRPr lang="en-US" sz="2600" dirty="0"/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6830BC97-F3D3-42CB-997A-6C57D4502A6D}" type="slidenum">
              <a:rPr lang="en-US" altLang="en-US" sz="1400">
                <a:cs typeface="Arial" panose="020B0604020202020204" pitchFamily="34" charset="0"/>
              </a:rPr>
              <a:pPr eaLnBrk="1" hangingPunct="1"/>
              <a:t>21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Other Funds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2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4525963"/>
          </a:xfrm>
        </p:spPr>
        <p:txBody>
          <a:bodyPr/>
          <a:lstStyle/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b="1" i="1" dirty="0"/>
              <a:t>Funds of funds</a:t>
            </a:r>
            <a:r>
              <a:rPr lang="en-US" sz="2600" i="1" dirty="0"/>
              <a:t> </a:t>
            </a:r>
            <a:r>
              <a:rPr lang="en-US" sz="2600" dirty="0"/>
              <a:t>invest in shares of other mutual funds</a:t>
            </a:r>
          </a:p>
          <a:p>
            <a:pPr eaLnBrk="1" hangingPunct="1">
              <a:defRPr/>
            </a:pPr>
            <a:endParaRPr lang="en-US" sz="10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b="1" i="1" dirty="0"/>
              <a:t>Lifecycle funds (lifestyle or target-date funds)</a:t>
            </a:r>
            <a:r>
              <a:rPr lang="en-US" sz="2600" i="1" dirty="0"/>
              <a:t> </a:t>
            </a:r>
            <a:r>
              <a:rPr lang="en-US" sz="2600" dirty="0"/>
              <a:t>initially invest in more risk-oriented securities (stocks) and become increasingly conservative and income-oriented (bonds and CDs) as a specified retirement date approaches</a:t>
            </a:r>
          </a:p>
          <a:p>
            <a:pPr eaLnBrk="1" hangingPunct="1">
              <a:buFontTx/>
              <a:buNone/>
              <a:defRPr/>
            </a:pPr>
            <a:endParaRPr lang="en-US" sz="1000" dirty="0"/>
          </a:p>
          <a:p>
            <a:pPr lvl="1" eaLnBrk="1" hangingPunct="1">
              <a:buFont typeface="Arial" pitchFamily="34" charset="0"/>
              <a:buChar char="–"/>
              <a:defRPr/>
            </a:pPr>
            <a:r>
              <a:rPr lang="en-US" sz="2600" b="1" i="1" dirty="0"/>
              <a:t>Money Market funds </a:t>
            </a:r>
            <a:r>
              <a:rPr lang="en-US" sz="2600" dirty="0"/>
              <a:t>invest in CD’s, government securities, and other safe and highly liquid investments</a:t>
            </a:r>
          </a:p>
          <a:p>
            <a:pPr eaLnBrk="1" hangingPunct="1">
              <a:defRPr/>
            </a:pPr>
            <a:endParaRPr lang="en-US" sz="2600" dirty="0"/>
          </a:p>
        </p:txBody>
      </p:sp>
      <p:sp>
        <p:nvSpPr>
          <p:cNvPr id="2355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FB7E565A-3809-4327-9F58-14278DB44BCF}" type="slidenum">
              <a:rPr lang="en-US" altLang="en-US" sz="1400">
                <a:cs typeface="Arial" panose="020B0604020202020204" pitchFamily="34" charset="0"/>
              </a:rPr>
              <a:pPr eaLnBrk="1" hangingPunct="1"/>
              <a:t>22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Family of Funds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524000"/>
            <a:ext cx="6934200" cy="4800600"/>
          </a:xfrm>
        </p:spPr>
        <p:txBody>
          <a:bodyPr lIns="90488" tIns="44450" rIns="90488" bIns="44450"/>
          <a:lstStyle/>
          <a:p>
            <a:pPr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A family of funds exists when one investment company manages a group of mutual funds</a:t>
            </a:r>
          </a:p>
          <a:p>
            <a:pPr eaLnBrk="1" hangingPunct="1">
              <a:buFont typeface="Arial" panose="020B0604020202020204" pitchFamily="34" charset="0"/>
              <a:buChar char="–"/>
            </a:pPr>
            <a:endParaRPr lang="en-US" altLang="en-US" sz="1000" dirty="0"/>
          </a:p>
          <a:p>
            <a:pPr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Each fund within the family has a different financial objective</a:t>
            </a:r>
          </a:p>
          <a:p>
            <a:pPr eaLnBrk="1" hangingPunct="1">
              <a:buFont typeface="Arial" panose="020B0604020202020204" pitchFamily="34" charset="0"/>
              <a:buChar char="–"/>
            </a:pPr>
            <a:endParaRPr lang="en-US" altLang="en-US" sz="1000" dirty="0"/>
          </a:p>
          <a:p>
            <a:pPr eaLnBrk="1" hangingPunct="1">
              <a:buFont typeface="Arial" panose="020B0604020202020204" pitchFamily="34" charset="0"/>
              <a:buChar char="–"/>
            </a:pPr>
            <a:r>
              <a:rPr lang="en-US" altLang="en-US" sz="2600" dirty="0"/>
              <a:t>Exchange privileges allow you to move your money from one fund to another within the fund family with little or no charge for the transaction</a:t>
            </a:r>
          </a:p>
        </p:txBody>
      </p:sp>
      <p:sp>
        <p:nvSpPr>
          <p:cNvPr id="2458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D4114E71-D2E6-4AE9-8C85-7436798C6509}" type="slidenum">
              <a:rPr lang="en-US" altLang="en-US" sz="1400">
                <a:cs typeface="Arial" panose="020B0604020202020204" pitchFamily="34" charset="0"/>
              </a:rPr>
              <a:pPr eaLnBrk="1" hangingPunct="1"/>
              <a:t>23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2192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How to Decide to Buy or Sell </a:t>
            </a:r>
            <a:br>
              <a:rPr lang="en-US" altLang="en-US" sz="3800" dirty="0"/>
            </a:br>
            <a:r>
              <a:rPr lang="en-US" altLang="en-US" sz="3800" dirty="0"/>
              <a:t>Mutual Funds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20000" cy="49530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LO16-3: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Explain how to evaluate mutual funds for investment purposes</a:t>
            </a:r>
            <a:r>
              <a:rPr lang="en-US" altLang="en-US" sz="2600" b="1" dirty="0" smtClean="0">
                <a:solidFill>
                  <a:srgbClr val="F27D1C"/>
                </a:solidFill>
              </a:rPr>
              <a:t>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altLang="en-US" sz="800" b="1" dirty="0">
              <a:solidFill>
                <a:srgbClr val="F27D1C"/>
              </a:solidFill>
            </a:endParaRPr>
          </a:p>
          <a:p>
            <a:pPr eaLnBrk="1" hangingPunct="1">
              <a:defRPr/>
            </a:pPr>
            <a:r>
              <a:rPr lang="en-US" sz="2400" dirty="0"/>
              <a:t>MANAGED FUNDS VERSUS INDEXED FUNDS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Most mutual funds are managed funds; a professional fund manager or a team of managers choose the investments; how long has manager been managing the fund?</a:t>
            </a:r>
            <a:endParaRPr lang="en-US" sz="15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An index mutual fund is the mirror image of a specific index and has lower expenses; based on efficient market hypothesis</a:t>
            </a:r>
          </a:p>
        </p:txBody>
      </p:sp>
      <p:sp>
        <p:nvSpPr>
          <p:cNvPr id="2560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682557ED-34B7-400B-8D31-EB0FF93E7B1C}" type="slidenum">
              <a:rPr lang="en-US" altLang="en-US" sz="1400">
                <a:cs typeface="Arial" panose="020B0604020202020204" pitchFamily="34" charset="0"/>
              </a:rPr>
              <a:pPr eaLnBrk="1" hangingPunct="1"/>
              <a:t>24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3716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Managed Funds </a:t>
            </a:r>
            <a:br>
              <a:rPr lang="en-US" altLang="en-US" sz="3800" dirty="0"/>
            </a:br>
            <a:r>
              <a:rPr lang="en-US" altLang="en-US" sz="3800" dirty="0"/>
              <a:t>Versus Indexed </a:t>
            </a:r>
            <a:r>
              <a:rPr lang="en-US" altLang="en-US" sz="3800" dirty="0" smtClean="0"/>
              <a:t>Funds</a:t>
            </a:r>
            <a:endParaRPr lang="en-US" altLang="en-US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05000"/>
            <a:ext cx="7620000" cy="4267200"/>
          </a:xfrm>
        </p:spPr>
        <p:txBody>
          <a:bodyPr/>
          <a:lstStyle/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Majority of managed funds have failed to outperform the S&amp;P 500 stock index over a long period of time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sz="10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Index funds have a lower expense ratio than managed funds; typical expense ratios for an index fund are 0.50% or less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sz="10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Research is the key to determining the best investment</a:t>
            </a:r>
          </a:p>
          <a:p>
            <a:pPr eaLnBrk="1" hangingPunct="1">
              <a:defRPr/>
            </a:pPr>
            <a:endParaRPr lang="en-US" sz="2800" dirty="0"/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CD9AE73B-2533-4154-8C24-90E8A37D44D4}" type="slidenum">
              <a:rPr lang="en-US" altLang="en-US" sz="1400"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767638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The Internet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920037" cy="4419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500" dirty="0"/>
          </a:p>
          <a:p>
            <a:pPr marL="36576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600" dirty="0"/>
              <a:t>Three ways to access information on mutual funds:</a:t>
            </a:r>
          </a:p>
          <a:p>
            <a:pPr marL="73152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600" dirty="0"/>
              <a:t>Access investment website like </a:t>
            </a:r>
            <a:r>
              <a:rPr lang="en-US" altLang="en-US" sz="2600" dirty="0">
                <a:hlinkClick r:id="rId3"/>
              </a:rPr>
              <a:t>Yahoo! Finance</a:t>
            </a:r>
            <a:endParaRPr lang="en-US" altLang="en-US" sz="2600" dirty="0"/>
          </a:p>
          <a:p>
            <a:pPr marL="73152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600" dirty="0"/>
              <a:t>Access website of investment company that sponsors mutual fund</a:t>
            </a:r>
          </a:p>
          <a:p>
            <a:pPr marL="73152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altLang="en-US" sz="2600" dirty="0"/>
              <a:t>Access professional advisory services like Morningstar that offer detailed online research reports </a:t>
            </a:r>
            <a:endParaRPr lang="en-US" altLang="en-US" sz="1000" dirty="0"/>
          </a:p>
        </p:txBody>
      </p:sp>
      <p:sp>
        <p:nvSpPr>
          <p:cNvPr id="2765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EA8247DC-3ACA-460C-89DB-74360821C1D8}" type="slidenum">
              <a:rPr lang="en-US" altLang="en-US" sz="1400">
                <a:cs typeface="Arial" panose="020B0604020202020204" pitchFamily="34" charset="0"/>
              </a:rPr>
              <a:pPr eaLnBrk="1" hangingPunct="1"/>
              <a:t>26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85750"/>
            <a:ext cx="8077200" cy="11017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Professional Advisory Services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696200" cy="4724400"/>
          </a:xfrm>
        </p:spPr>
        <p:txBody>
          <a:bodyPr lIns="90488" tIns="44450" rIns="90488" bIns="44450"/>
          <a:lstStyle/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Access information through the internet or the library; use the fund family and fund name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endParaRPr lang="en-US" sz="500" dirty="0"/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Fund Analysis</a:t>
            </a:r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Performance</a:t>
            </a:r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Ratings and Risk</a:t>
            </a:r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Management</a:t>
            </a:r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Portfolio mix</a:t>
            </a:r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Expenses</a:t>
            </a:r>
          </a:p>
          <a:p>
            <a:pPr marL="1097280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Minimum Investment</a:t>
            </a:r>
          </a:p>
        </p:txBody>
      </p:sp>
      <p:sp>
        <p:nvSpPr>
          <p:cNvPr id="2867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F6FFA6D2-1072-4FDF-8CDE-E9F3B28BD790}" type="slidenum">
              <a:rPr lang="en-US" altLang="en-US" sz="1400"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2192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Mutual Fund Prospectus and </a:t>
            </a:r>
            <a:br>
              <a:rPr lang="en-US" altLang="en-US" sz="3800" dirty="0"/>
            </a:br>
            <a:r>
              <a:rPr lang="en-US" altLang="en-US" sz="3800" dirty="0"/>
              <a:t>Annual Report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>
          <a:xfrm>
            <a:off x="1219200" y="1219200"/>
            <a:ext cx="7696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5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MUTUAL FUND PROSPECTUS	</a:t>
            </a:r>
            <a:endParaRPr lang="en-US" altLang="en-US" sz="1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The fund’s objective and fees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The fund’s risk factors and past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The type of investments in the fund’s portfolio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Dividends, distributions, and taxes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The fund’s management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The process for investors to buy or sell shares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Services provided to investors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The turnover ratio of the fund’s investments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200" dirty="0"/>
              <a:t>How to open an account with the investment company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500" dirty="0"/>
          </a:p>
          <a:p>
            <a:pPr marL="347472" lvl="1" indent="-347472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dirty="0"/>
              <a:t>ANNUAL REPORT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/>
              <a:t>Detailed financial information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/>
              <a:t>Letter from President and independent auditors</a:t>
            </a:r>
          </a:p>
        </p:txBody>
      </p:sp>
      <p:sp>
        <p:nvSpPr>
          <p:cNvPr id="297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61053CB3-4938-452E-BA0A-F5008B9877E9}" type="slidenum">
              <a:rPr lang="en-US" altLang="en-US" sz="1400">
                <a:cs typeface="Arial" panose="020B0604020202020204" pitchFamily="34" charset="0"/>
              </a:rPr>
              <a:pPr eaLnBrk="1" hangingPunct="1"/>
              <a:t>28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2192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Newspapers and Financial Publications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696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500" dirty="0"/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i="1" dirty="0"/>
              <a:t>The Wall Street Journal</a:t>
            </a:r>
            <a:endParaRPr lang="en-US" sz="24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i="1" dirty="0"/>
              <a:t>Bloomberg Businessweek</a:t>
            </a:r>
            <a:r>
              <a:rPr lang="en-US" sz="2400" dirty="0"/>
              <a:t>, </a:t>
            </a:r>
            <a:r>
              <a:rPr lang="en-US" sz="2400" i="1" dirty="0"/>
              <a:t>Forbes, Fortune</a:t>
            </a:r>
            <a:r>
              <a:rPr lang="en-US" sz="2400" dirty="0"/>
              <a:t>, </a:t>
            </a:r>
            <a:r>
              <a:rPr lang="en-US" sz="2400" i="1" dirty="0"/>
              <a:t>Kiplinger's</a:t>
            </a:r>
            <a:r>
              <a:rPr lang="en-US" sz="2400" dirty="0"/>
              <a:t> </a:t>
            </a:r>
            <a:r>
              <a:rPr lang="en-US" sz="2400" i="1" dirty="0"/>
              <a:t>Personal</a:t>
            </a:r>
            <a:r>
              <a:rPr lang="en-US" sz="2400" dirty="0"/>
              <a:t> </a:t>
            </a:r>
            <a:r>
              <a:rPr lang="en-US" sz="2400" i="1" dirty="0"/>
              <a:t>Finance,</a:t>
            </a:r>
            <a:r>
              <a:rPr lang="en-US" sz="2400" dirty="0"/>
              <a:t> and </a:t>
            </a:r>
            <a:r>
              <a:rPr lang="en-US" sz="2400" i="1" dirty="0"/>
              <a:t>Money</a:t>
            </a:r>
            <a:r>
              <a:rPr lang="en-US" sz="2400" dirty="0"/>
              <a:t> are sources of information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5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i="1" dirty="0"/>
              <a:t>Money Magazine: “Money 50: The World’s Best Mutual Funds and ETFs” </a:t>
            </a:r>
            <a:r>
              <a:rPr lang="en-US" sz="2400" dirty="0"/>
              <a:t>article includes information such as the...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500" dirty="0"/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Fund size and type of fund</a:t>
            </a:r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Fund name and symbol</a:t>
            </a:r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Annual expenses and total annual return</a:t>
            </a:r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Minimum initial investment</a:t>
            </a:r>
          </a:p>
          <a:p>
            <a:pPr marL="1097280" lvl="2" indent="-365760" eaLnBrk="1" hangingPunct="1">
              <a:lnSpc>
                <a:spcPct val="90000"/>
              </a:lnSpc>
              <a:buSzPct val="80000"/>
              <a:buFont typeface="Arial" pitchFamily="34" charset="0"/>
              <a:buChar char="•"/>
              <a:defRPr/>
            </a:pPr>
            <a:r>
              <a:rPr lang="en-US" dirty="0"/>
              <a:t>More information on the type of fund</a:t>
            </a:r>
          </a:p>
        </p:txBody>
      </p:sp>
      <p:sp>
        <p:nvSpPr>
          <p:cNvPr id="307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247E7DF9-2A16-4C86-86C7-82FCD352E010}" type="slidenum">
              <a:rPr lang="en-US" altLang="en-US" sz="1400"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Why Investors Purchase </a:t>
            </a:r>
            <a:br>
              <a:rPr lang="en-US" altLang="en-US" sz="3800" dirty="0"/>
            </a:br>
            <a:r>
              <a:rPr lang="en-US" altLang="en-US" sz="3800" dirty="0"/>
              <a:t>Mutual Funds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620000" cy="4876800"/>
          </a:xfrm>
        </p:spPr>
        <p:txBody>
          <a:bodyPr lIns="90488" tIns="44450" rIns="90488" bIns="44450"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LO16-1: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Describe the characteristics of mutual fund investments.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600" dirty="0"/>
              <a:t>An estimated 90 million individuals own mutual funds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/>
              <a:t>Mutual funds grew from 361 in 1970 to over 11,000 in late 2014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/>
              <a:t>At the end of 2014, the combined value of assets owned by mutual funds in the United States totaled $18 trillion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buSzPct val="90000"/>
              <a:buFontTx/>
              <a:buNone/>
              <a:defRPr/>
            </a:pPr>
            <a:endParaRPr lang="en-US" sz="2800" dirty="0"/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BA1B847D-668F-47B4-B989-414900FDC560}" type="slidenum">
              <a:rPr lang="en-US" altLang="en-US" sz="1400"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2192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The Mechanics of a </a:t>
            </a:r>
            <a:br>
              <a:rPr lang="en-US" altLang="en-US" sz="3800" dirty="0"/>
            </a:br>
            <a:r>
              <a:rPr lang="en-US" altLang="en-US" sz="3800" dirty="0"/>
              <a:t>Mutual Fund Transaction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696200" cy="49530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i="1" dirty="0">
                <a:solidFill>
                  <a:srgbClr val="F27D1C"/>
                </a:solidFill>
              </a:rPr>
              <a:t>LO16-4: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600" b="1" dirty="0">
                <a:solidFill>
                  <a:srgbClr val="F27D1C"/>
                </a:solidFill>
              </a:rPr>
              <a:t>Describe how and why mutual funds are bought and sold.</a:t>
            </a:r>
          </a:p>
          <a:p>
            <a:pPr marL="731520" indent="-365760" eaLnBrk="1" hangingPunct="1">
              <a:spcBef>
                <a:spcPts val="1800"/>
              </a:spcBef>
              <a:buFont typeface="Arial" pitchFamily="34" charset="0"/>
              <a:buChar char="–"/>
              <a:defRPr/>
            </a:pPr>
            <a:r>
              <a:rPr lang="en-US" sz="2600" dirty="0"/>
              <a:t>May be part of a 401(k), a SEP-IRA, a Roth IRA, or a traditional IRA retirement account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May be owned in a taxable account by purchasing shares through broker or directly from sponsoring investment company</a:t>
            </a:r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dirty="0"/>
              <a:t>You can open an account from $250 to over $3,000 and begin investing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423FDC9E-3359-4294-B899-A1846233758F}" type="slidenum">
              <a:rPr lang="en-US" altLang="en-US" sz="1400"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Return on Investment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52600"/>
            <a:ext cx="7620000" cy="4373563"/>
          </a:xfrm>
        </p:spPr>
        <p:txBody>
          <a:bodyPr lIns="90488" tIns="44450" rIns="90488" bIns="44450"/>
          <a:lstStyle/>
          <a:p>
            <a:pPr marL="365760" lvl="1" indent="-36576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b="1" dirty="0"/>
              <a:t>Shareholders Receive A Return In 3 Ways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2400" b="1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b="1" dirty="0"/>
              <a:t>Income dividends</a:t>
            </a:r>
            <a:r>
              <a:rPr lang="en-US" sz="2400" dirty="0"/>
              <a:t> are the earnings a fund pays to shareholders from its dividend and interest income; taxed as regular income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b="1" dirty="0"/>
              <a:t>Capital gain distributions</a:t>
            </a:r>
            <a:r>
              <a:rPr lang="en-US" sz="2400" dirty="0"/>
              <a:t> are the payments made from the fund to its shareholders that result from the sale of securities in the fund’s portfolio; generally paid once a year; these are taxed as long-term capital gains regardless of how long you own shares in the mutual fund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000" dirty="0"/>
          </a:p>
        </p:txBody>
      </p:sp>
      <p:sp>
        <p:nvSpPr>
          <p:cNvPr id="327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114046A3-2AB6-40DB-B150-23B71C049B63}" type="slidenum">
              <a:rPr lang="en-US" altLang="en-US" sz="1400"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Return on Investment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828800"/>
            <a:ext cx="7620000" cy="4297363"/>
          </a:xfrm>
        </p:spPr>
        <p:txBody>
          <a:bodyPr lIns="90488" tIns="44450" rIns="90488" bIns="44450"/>
          <a:lstStyle/>
          <a:p>
            <a:pPr lvl="1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r>
              <a:rPr lang="en-US" sz="2400" b="1" dirty="0"/>
              <a:t>Capital gains </a:t>
            </a:r>
            <a:r>
              <a:rPr lang="en-US" sz="2400" dirty="0"/>
              <a:t>occur when shares are sold at a price greater than you paid. When selling, the shares are taxed on a short-term or long-term basis depending on the length of time you own the shares in the fund</a:t>
            </a:r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lvl="1" indent="-365760"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8B639014-A2D2-4687-AD0F-5017D20E9514}" type="slidenum">
              <a:rPr lang="en-US" altLang="en-US" sz="1400">
                <a:cs typeface="Arial" panose="020B0604020202020204" pitchFamily="34" charset="0"/>
              </a:rPr>
              <a:pPr eaLnBrk="1" hangingPunct="1"/>
              <a:t>32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Taxes and Mutual Funds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391400" cy="3962400"/>
          </a:xfrm>
        </p:spPr>
        <p:txBody>
          <a:bodyPr/>
          <a:lstStyle/>
          <a:p>
            <a:pPr marL="730250" lvl="1" indent="-365125" eaLnBrk="1" hangingPunct="1">
              <a:lnSpc>
                <a:spcPct val="90000"/>
              </a:lnSpc>
            </a:pPr>
            <a:r>
              <a:rPr lang="en-US" altLang="en-US" sz="2400" dirty="0"/>
              <a:t>Income dividends and capital gain distributions can be automatically reinvested but may still be taxable</a:t>
            </a:r>
          </a:p>
          <a:p>
            <a:pPr marL="730250" lvl="1" indent="-365125" eaLnBrk="1" hangingPunct="1">
              <a:lnSpc>
                <a:spcPct val="90000"/>
              </a:lnSpc>
            </a:pPr>
            <a:endParaRPr lang="en-US" altLang="en-US" sz="2400" dirty="0"/>
          </a:p>
          <a:p>
            <a:pPr marL="730250" lvl="1" indent="-365125" eaLnBrk="1" hangingPunct="1">
              <a:lnSpc>
                <a:spcPct val="90000"/>
              </a:lnSpc>
            </a:pPr>
            <a:r>
              <a:rPr lang="en-US" altLang="en-US" sz="2400" dirty="0"/>
              <a:t>Capital gain distributions taxed when received</a:t>
            </a:r>
          </a:p>
          <a:p>
            <a:pPr marL="730250" lvl="1" indent="-365125" eaLnBrk="1" hangingPunct="1">
              <a:lnSpc>
                <a:spcPct val="90000"/>
              </a:lnSpc>
            </a:pPr>
            <a:endParaRPr lang="en-US" altLang="en-US" sz="2400" dirty="0"/>
          </a:p>
          <a:p>
            <a:pPr marL="730250" lvl="1" indent="-365125" eaLnBrk="1" hangingPunct="1">
              <a:lnSpc>
                <a:spcPct val="90000"/>
              </a:lnSpc>
            </a:pPr>
            <a:r>
              <a:rPr lang="en-US" altLang="en-US" sz="2400" dirty="0"/>
              <a:t>The </a:t>
            </a:r>
            <a:r>
              <a:rPr lang="en-US" altLang="en-US" sz="2400" b="1" dirty="0"/>
              <a:t>“turnover ratio”</a:t>
            </a:r>
            <a:r>
              <a:rPr lang="en-US" altLang="en-US" sz="2400" dirty="0"/>
              <a:t> measures the percentage of the fund that has been replaced during a 12-month period. Unless you are using these investments in a tax deferred retirement account, a high turnover ratio can result in higher income tax bills and higher fund expenses </a:t>
            </a:r>
          </a:p>
          <a:p>
            <a:pPr marL="730250" indent="-365125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endParaRPr lang="en-US" altLang="en-US" sz="1200" dirty="0"/>
          </a:p>
          <a:p>
            <a:pPr marL="730250" indent="-365125" eaLnBrk="1" hangingPunct="1">
              <a:lnSpc>
                <a:spcPct val="80000"/>
              </a:lnSpc>
              <a:buFont typeface="Arial" panose="020B0604020202020204" pitchFamily="34" charset="0"/>
              <a:buChar char="–"/>
            </a:pPr>
            <a:endParaRPr lang="en-US" altLang="en-US" sz="1200" dirty="0"/>
          </a:p>
        </p:txBody>
      </p:sp>
      <p:sp>
        <p:nvSpPr>
          <p:cNvPr id="34820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67FC978B-2F73-4047-BA06-ED49BEAB96ED}" type="slidenum">
              <a:rPr lang="en-US" altLang="en-US" sz="1400">
                <a:cs typeface="Arial" panose="020B0604020202020204" pitchFamily="34" charset="0"/>
              </a:rPr>
              <a:pPr eaLnBrk="1" hangingPunct="1"/>
              <a:t>33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066800" y="260350"/>
            <a:ext cx="8077199" cy="1143000"/>
          </a:xfrm>
        </p:spPr>
        <p:txBody>
          <a:bodyPr/>
          <a:lstStyle/>
          <a:p>
            <a:r>
              <a:rPr lang="en-US" altLang="en-US" sz="3800" dirty="0"/>
              <a:t>Purchase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350" y="1371600"/>
            <a:ext cx="7283450" cy="4525963"/>
          </a:xfrm>
        </p:spPr>
        <p:txBody>
          <a:bodyPr/>
          <a:lstStyle/>
          <a:p>
            <a:pPr>
              <a:buFont typeface="Arial" pitchFamily="34" charset="0"/>
              <a:buChar char="–"/>
              <a:defRPr/>
            </a:pPr>
            <a:r>
              <a:rPr lang="en-US" sz="2400" dirty="0"/>
              <a:t>Closed-end fund or ETF purchased through brokerage firm</a:t>
            </a:r>
          </a:p>
          <a:p>
            <a:pPr>
              <a:buFont typeface="Arial" pitchFamily="34" charset="0"/>
              <a:buChar char="–"/>
              <a:defRPr/>
            </a:pPr>
            <a:r>
              <a:rPr lang="en-US" sz="2400" dirty="0"/>
              <a:t>Open-end, no-load fund purchased through sponsoring investment company</a:t>
            </a:r>
          </a:p>
          <a:p>
            <a:pPr>
              <a:buFont typeface="Arial" pitchFamily="34" charset="0"/>
              <a:buChar char="–"/>
              <a:defRPr/>
            </a:pPr>
            <a:r>
              <a:rPr lang="en-US" sz="2400" dirty="0"/>
              <a:t>Open-end, load fund purchased through authorized account executives or salespersons</a:t>
            </a:r>
          </a:p>
          <a:p>
            <a:pPr>
              <a:buFont typeface="Arial" pitchFamily="34" charset="0"/>
              <a:buChar char="–"/>
              <a:defRPr/>
            </a:pPr>
            <a:r>
              <a:rPr lang="en-US" sz="2400" dirty="0"/>
              <a:t>Both no-load and load funds purchased through mutual fund supermarkets via brokerage firm</a:t>
            </a:r>
          </a:p>
          <a:p>
            <a:pPr>
              <a:buFont typeface="Arial" pitchFamily="34" charset="0"/>
              <a:buChar char="–"/>
              <a:defRPr/>
            </a:pPr>
            <a:r>
              <a:rPr lang="en-US" sz="2400" dirty="0"/>
              <a:t>Open-end mutual fund purchase options</a:t>
            </a:r>
          </a:p>
          <a:p>
            <a:pPr marL="731520">
              <a:buSzPct val="80000"/>
              <a:defRPr/>
            </a:pPr>
            <a:r>
              <a:rPr lang="en-US" sz="2400" dirty="0"/>
              <a:t>Regular account transactions, voluntary savings plans, contractual savings plans, reinvestment plans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77001"/>
            <a:ext cx="762000" cy="35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16-</a:t>
            </a:r>
            <a:fld id="{9AC4464A-B24D-4216-AD23-1F2428B5B2AA}" type="slidenum">
              <a:rPr lang="en-US" altLang="en-US" smtClean="0"/>
              <a:pPr eaLnBrk="1" hangingPunct="1"/>
              <a:t>34</a:t>
            </a:fld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74638"/>
            <a:ext cx="8077200" cy="1096962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Withdrawal Options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600200"/>
            <a:ext cx="7543800" cy="4876800"/>
          </a:xfrm>
        </p:spPr>
        <p:txBody>
          <a:bodyPr/>
          <a:lstStyle/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Closed-end fund or ETF can be sold in over-the-counter market to another investor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Open-end fund can be sold to sponsoring investment company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400" dirty="0"/>
              <a:t>Minimum NAV value of shares of $5,000 allows four withdrawal options during investment period</a:t>
            </a:r>
          </a:p>
          <a:p>
            <a:pPr marL="1097280" indent="-36576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Withdraw specified, fixed dollar amount</a:t>
            </a:r>
          </a:p>
          <a:p>
            <a:pPr marL="1097280" indent="-36576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Liquidate or “sell off” a certain number of shares</a:t>
            </a:r>
          </a:p>
          <a:p>
            <a:pPr marL="1097280" indent="-36576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Withdraw a fixed percentage of asset growth</a:t>
            </a:r>
          </a:p>
          <a:p>
            <a:pPr marL="1097280" indent="-36576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Withdraw all asset growth earned (principal remains untouched)</a:t>
            </a:r>
          </a:p>
        </p:txBody>
      </p:sp>
      <p:sp>
        <p:nvSpPr>
          <p:cNvPr id="3686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FD35962D-73DF-4030-92F3-E881AF8887E8}" type="slidenum">
              <a:rPr lang="en-US" altLang="en-US" sz="1400"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077200" cy="1371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Why Investors Purchase </a:t>
            </a:r>
            <a:br>
              <a:rPr lang="en-US" altLang="en-US" sz="3800" dirty="0"/>
            </a:br>
            <a:r>
              <a:rPr lang="en-US" altLang="en-US" sz="3800" dirty="0"/>
              <a:t>Mutual Funds</a:t>
            </a:r>
            <a:br>
              <a:rPr lang="en-US" altLang="en-US" sz="38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7543800" cy="4572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A </a:t>
            </a:r>
            <a:r>
              <a:rPr lang="en-US" sz="2600" b="1" dirty="0"/>
              <a:t>mutual fund </a:t>
            </a:r>
            <a:r>
              <a:rPr lang="en-US" sz="2600" dirty="0"/>
              <a:t>pools the money of many investors — its shareholders — to invest in a variety of securities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Almost half of U.S. households invest in mutual funds for 3 </a:t>
            </a:r>
            <a:r>
              <a:rPr lang="en-US" sz="2600" b="1" dirty="0"/>
              <a:t>reasons</a:t>
            </a:r>
            <a:r>
              <a:rPr lang="en-US" sz="2800" dirty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00" dirty="0"/>
          </a:p>
          <a:p>
            <a:pPr marL="73152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Easy way to invest</a:t>
            </a:r>
          </a:p>
          <a:p>
            <a:pPr marL="731520" indent="-365760" eaLnBrk="1" hangingPunct="1">
              <a:lnSpc>
                <a:spcPct val="90000"/>
              </a:lnSpc>
              <a:buSzPct val="90000"/>
              <a:buFont typeface="Arial" pitchFamily="34" charset="0"/>
              <a:buChar char="–"/>
              <a:defRPr/>
            </a:pPr>
            <a:r>
              <a:rPr lang="en-US" sz="2600" dirty="0"/>
              <a:t>Professional management</a:t>
            </a:r>
          </a:p>
          <a:p>
            <a:pPr marL="731520" indent="-365760" eaLnBrk="1" hangingPunct="1">
              <a:lnSpc>
                <a:spcPct val="90000"/>
              </a:lnSpc>
              <a:buFont typeface="Arial" pitchFamily="34" charset="0"/>
              <a:buChar char="–"/>
              <a:defRPr/>
            </a:pPr>
            <a:r>
              <a:rPr lang="en-US" sz="2600" dirty="0"/>
              <a:t>Diversification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SzPct val="90000"/>
              <a:buFontTx/>
              <a:buNone/>
              <a:defRPr/>
            </a:pPr>
            <a:endParaRPr lang="en-US" sz="3000" dirty="0"/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F6A58ED8-4905-403F-B264-576ED923E85B}" type="slidenum">
              <a:rPr lang="en-US" altLang="en-US" sz="1400">
                <a:cs typeface="Arial" panose="020B0604020202020204" pitchFamily="34" charset="0"/>
              </a:rPr>
              <a:pPr eaLnBrk="1" hangingPunct="1"/>
              <a:t>4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Characteristics of Mutual Funds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7543800" cy="4343400"/>
          </a:xfrm>
        </p:spPr>
        <p:txBody>
          <a:bodyPr lIns="90488" tIns="44450" rIns="90488" bIns="44450"/>
          <a:lstStyle/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b="1" dirty="0"/>
              <a:t>Closed-End Funds</a:t>
            </a:r>
            <a:r>
              <a:rPr lang="en-US" sz="2600" dirty="0"/>
              <a:t> (5% of all funds)</a:t>
            </a:r>
          </a:p>
          <a:p>
            <a:pPr eaLnBrk="1" hangingPunct="1">
              <a:defRPr/>
            </a:pPr>
            <a:endParaRPr lang="en-US" sz="500" dirty="0"/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Shares in the fund are issued by an investment company only when the fund is organized</a:t>
            </a:r>
            <a:endParaRPr lang="en-US" sz="1500" dirty="0"/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After all original shares are sold, you can purchase shares only from another investor who is willing to sell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Actively managed by professional fund managers</a:t>
            </a:r>
          </a:p>
          <a:p>
            <a:pPr lvl="1" eaLnBrk="1" hangingPunct="1">
              <a:defRPr/>
            </a:pPr>
            <a:endParaRPr lang="en-US" sz="600" dirty="0"/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66C322E1-9625-4060-9A44-9EF58F66B51B}" type="slidenum">
              <a:rPr lang="en-US" altLang="en-US" sz="1400">
                <a:cs typeface="Arial" panose="020B0604020202020204" pitchFamily="34" charset="0"/>
              </a:rPr>
              <a:pPr eaLnBrk="1" hangingPunct="1"/>
              <a:t>5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Characteristics of Mutual Funds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(continued)</a:t>
            </a:r>
            <a:endParaRPr lang="en-US" alt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7543800" cy="48006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  <a:defRPr/>
            </a:pPr>
            <a:endParaRPr lang="en-US" sz="1000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b="1" dirty="0"/>
              <a:t>Exchange-Traded Funds</a:t>
            </a:r>
            <a:r>
              <a:rPr lang="en-US" sz="2600" dirty="0"/>
              <a:t> (13% of all funds)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ETF funds generally invest in the stocks or other securities contained </a:t>
            </a:r>
            <a:r>
              <a:rPr lang="en-US" sz="2600" i="1" dirty="0"/>
              <a:t>in a specific stock or securities index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Not actively managed by a portfolio manager as ETFs tend to mirror the performance of the index</a:t>
            </a:r>
          </a:p>
          <a:p>
            <a:pPr lvl="1" eaLnBrk="1" hangingPunct="1">
              <a:defRPr/>
            </a:pPr>
            <a:endParaRPr lang="en-US" sz="500" dirty="0"/>
          </a:p>
          <a:p>
            <a:pPr eaLnBrk="1" hangingPunct="1">
              <a:defRPr/>
            </a:pPr>
            <a:endParaRPr lang="en-US" sz="600" b="1" dirty="0"/>
          </a:p>
        </p:txBody>
      </p:sp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E4F882F8-E7B9-44D6-9017-BE5E632D4C56}" type="slidenum">
              <a:rPr lang="en-US" altLang="en-US" sz="1400">
                <a:cs typeface="Arial" panose="020B0604020202020204" pitchFamily="34" charset="0"/>
              </a:rPr>
              <a:pPr eaLnBrk="1" hangingPunct="1"/>
              <a:t>6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0772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Characteristics of Mutual Funds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1800" dirty="0"/>
              <a:t>(concluded)</a:t>
            </a:r>
            <a:endParaRPr lang="en-US" alt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7543800" cy="4800600"/>
          </a:xfrm>
        </p:spPr>
        <p:txBody>
          <a:bodyPr lIns="90488" tIns="44450" rIns="90488" bIns="44450"/>
          <a:lstStyle/>
          <a:p>
            <a:pPr lvl="1" eaLnBrk="1" hangingPunct="1">
              <a:buFontTx/>
              <a:buNone/>
              <a:defRPr/>
            </a:pPr>
            <a:endParaRPr lang="en-US" sz="1000" dirty="0"/>
          </a:p>
          <a:p>
            <a:pPr eaLnBrk="1" hangingPunct="1">
              <a:defRPr/>
            </a:pPr>
            <a:endParaRPr lang="en-US" sz="600" b="1" dirty="0"/>
          </a:p>
          <a:p>
            <a:pPr marL="731520" indent="-365760" eaLnBrk="1" hangingPunct="1">
              <a:buFont typeface="Arial" pitchFamily="34" charset="0"/>
              <a:buChar char="–"/>
              <a:defRPr/>
            </a:pPr>
            <a:r>
              <a:rPr lang="en-US" sz="2600" b="1" dirty="0"/>
              <a:t>Open-End Funds</a:t>
            </a:r>
            <a:r>
              <a:rPr lang="en-US" sz="2600" dirty="0"/>
              <a:t> (82% of all funds)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Shares are issued and redeemed by the investment company at the request of investors</a:t>
            </a:r>
          </a:p>
          <a:p>
            <a:pPr marL="1097280" lvl="1" indent="-365760" eaLnBrk="1" hangingPunct="1">
              <a:buSzPct val="80000"/>
              <a:buFont typeface="Arial" pitchFamily="34" charset="0"/>
              <a:buChar char="•"/>
              <a:defRPr/>
            </a:pPr>
            <a:r>
              <a:rPr lang="en-US" sz="2600" dirty="0"/>
              <a:t>Investors can buy and sell shares at the net asset value (NAV)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67DD2B94-3DBE-476E-BDD2-FAD809EBD900}" type="slidenum">
              <a:rPr lang="en-US" altLang="en-US" sz="1400">
                <a:cs typeface="Arial" panose="020B0604020202020204" pitchFamily="34" charset="0"/>
              </a:rPr>
              <a:pPr eaLnBrk="1" hangingPunct="1"/>
              <a:t>7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696200" cy="1066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3800" dirty="0"/>
              <a:t>Net Asset Value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057400"/>
            <a:ext cx="7543800" cy="4343400"/>
          </a:xfrm>
        </p:spPr>
        <p:txBody>
          <a:bodyPr lIns="90488" tIns="44450" rIns="90488" bIns="44450"/>
          <a:lstStyle/>
          <a:p>
            <a:pPr algn="ctr" eaLnBrk="1" hangingPunct="1">
              <a:buFontTx/>
              <a:buNone/>
            </a:pPr>
            <a:r>
              <a:rPr lang="en-US" altLang="en-US" sz="2600" b="1" dirty="0"/>
              <a:t>Net Asset Value (NAV) =</a:t>
            </a:r>
          </a:p>
          <a:p>
            <a:pPr algn="ctr" eaLnBrk="1" hangingPunct="1">
              <a:buFontTx/>
              <a:buNone/>
            </a:pPr>
            <a:endParaRPr lang="en-US" altLang="en-US" b="1" dirty="0"/>
          </a:p>
          <a:p>
            <a:pPr algn="ctr" eaLnBrk="1" hangingPunct="1">
              <a:buFontTx/>
              <a:buNone/>
            </a:pPr>
            <a:r>
              <a:rPr lang="en-US" altLang="en-US" sz="2600" dirty="0"/>
              <a:t>Value of the fund’s portfolio - Liabilities</a:t>
            </a:r>
          </a:p>
          <a:p>
            <a:pPr algn="ctr" eaLnBrk="1" hangingPunct="1">
              <a:buFontTx/>
              <a:buNone/>
            </a:pPr>
            <a:endParaRPr lang="en-US" altLang="en-US" sz="2600" dirty="0"/>
          </a:p>
          <a:p>
            <a:pPr algn="ctr" eaLnBrk="1" hangingPunct="1">
              <a:buFontTx/>
              <a:buNone/>
            </a:pPr>
            <a:r>
              <a:rPr lang="en-US" altLang="en-US" sz="2600" dirty="0"/>
              <a:t>Number of shares outstanding</a:t>
            </a:r>
          </a:p>
          <a:p>
            <a:pPr algn="ctr" eaLnBrk="1" hangingPunct="1">
              <a:buFontTx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sz="2800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676400" y="3886200"/>
            <a:ext cx="65532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8382000" y="647700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16-</a:t>
            </a:r>
            <a:fld id="{A88B1854-1830-4869-A9B2-B747A5A93F59}" type="slidenum">
              <a:rPr lang="en-US" altLang="en-US" sz="1400"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31913" y="260350"/>
            <a:ext cx="7354887" cy="1143000"/>
          </a:xfrm>
        </p:spPr>
        <p:txBody>
          <a:bodyPr/>
          <a:lstStyle/>
          <a:p>
            <a:r>
              <a:rPr lang="en-US" altLang="en-US" sz="3800" dirty="0"/>
              <a:t>Example: Net Asset Value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Assume the portfolio of stocks, bonds, and other securities contained in the New American Frontiers mutual fund has a current market value of $655 million. The fund also has liabilities totaling $5 million. If this mutual fund has 30 million shares outstanding, the net asset value per share is calculated as:</a:t>
            </a:r>
          </a:p>
          <a:p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	NAV	= ($655 million - $5 million) / 30 million</a:t>
            </a:r>
          </a:p>
          <a:p>
            <a:pPr lvl="4">
              <a:buFontTx/>
              <a:buNone/>
            </a:pPr>
            <a:r>
              <a:rPr lang="en-US" altLang="en-US" sz="2400" dirty="0"/>
              <a:t>= $21.67 per share</a:t>
            </a:r>
            <a:endParaRPr lang="en-US" altLang="en-US" sz="12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99226"/>
            <a:ext cx="685800" cy="350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16-</a:t>
            </a:r>
            <a:fld id="{870729FC-BF83-471B-BD0D-95B0F9299607}" type="slidenum">
              <a:rPr lang="en-US" altLang="en-US" smtClean="0"/>
              <a:pPr eaLnBrk="1" hangingPunct="1"/>
              <a:t>9</a:t>
            </a:fld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templa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 template</Template>
  <TotalTime>789</TotalTime>
  <Pages>16</Pages>
  <Words>1823</Words>
  <Application>Microsoft Office PowerPoint</Application>
  <PresentationFormat>Letter Paper (8.5x11 in)</PresentationFormat>
  <Paragraphs>290</Paragraphs>
  <Slides>35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Bradley Hand ITC</vt:lpstr>
      <vt:lpstr>Courier New</vt:lpstr>
      <vt:lpstr>Georgia</vt:lpstr>
      <vt:lpstr>Times New Roman</vt:lpstr>
      <vt:lpstr>Design template</vt:lpstr>
      <vt:lpstr>Chapter 16</vt:lpstr>
      <vt:lpstr>Chapter 16 Learning Objectives</vt:lpstr>
      <vt:lpstr>Why Investors Purchase  Mutual Funds</vt:lpstr>
      <vt:lpstr>Why Investors Purchase  Mutual Funds (continued)</vt:lpstr>
      <vt:lpstr>Characteristics of Mutual Funds</vt:lpstr>
      <vt:lpstr>Characteristics of Mutual Funds (continued)</vt:lpstr>
      <vt:lpstr>Characteristics of Mutual Funds (concluded)</vt:lpstr>
      <vt:lpstr>Net Asset Value</vt:lpstr>
      <vt:lpstr>Example: Net Asset Value</vt:lpstr>
      <vt:lpstr>Load Funds and No-Load Funds</vt:lpstr>
      <vt:lpstr>Load Funds and No-Load Funds (continued)</vt:lpstr>
      <vt:lpstr>Management Fees and  Other Charges</vt:lpstr>
      <vt:lpstr>Management Fees and  Other Charges (continued)</vt:lpstr>
      <vt:lpstr>Typical Fees Associated with  Mutual Fund Investments</vt:lpstr>
      <vt:lpstr>Classification of Mutual Funds</vt:lpstr>
      <vt:lpstr>Stock Funds</vt:lpstr>
      <vt:lpstr>Stock Funds (continued)</vt:lpstr>
      <vt:lpstr>Bond Funds</vt:lpstr>
      <vt:lpstr>Bond Funds (continued)</vt:lpstr>
      <vt:lpstr>Bond Funds (concluded)</vt:lpstr>
      <vt:lpstr>Other Funds</vt:lpstr>
      <vt:lpstr>Other Funds (continued)</vt:lpstr>
      <vt:lpstr>Family of Funds</vt:lpstr>
      <vt:lpstr>How to Decide to Buy or Sell  Mutual Funds</vt:lpstr>
      <vt:lpstr>Managed Funds  Versus Indexed Funds</vt:lpstr>
      <vt:lpstr>The Internet</vt:lpstr>
      <vt:lpstr>Professional Advisory Services</vt:lpstr>
      <vt:lpstr>Mutual Fund Prospectus and  Annual Report</vt:lpstr>
      <vt:lpstr>Newspapers and Financial Publications</vt:lpstr>
      <vt:lpstr>The Mechanics of a  Mutual Fund Transaction</vt:lpstr>
      <vt:lpstr>Return on Investment</vt:lpstr>
      <vt:lpstr>Return on Investment (continued)</vt:lpstr>
      <vt:lpstr>Taxes and Mutual Funds</vt:lpstr>
      <vt:lpstr>Purchase Options</vt:lpstr>
      <vt:lpstr>Withdrawal Options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in Mutual Funds</dc:title>
  <dc:creator>Family and Consumer Sciences</dc:creator>
  <cp:lastModifiedBy>mlarmon</cp:lastModifiedBy>
  <cp:revision>273</cp:revision>
  <cp:lastPrinted>2002-12-01T02:28:56Z</cp:lastPrinted>
  <dcterms:created xsi:type="dcterms:W3CDTF">1998-04-04T21:11:24Z</dcterms:created>
  <dcterms:modified xsi:type="dcterms:W3CDTF">2017-01-06T20:22:41Z</dcterms:modified>
</cp:coreProperties>
</file>