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2" r:id="rId1"/>
  </p:sldMasterIdLst>
  <p:notesMasterIdLst>
    <p:notesMasterId r:id="rId40"/>
  </p:notesMasterIdLst>
  <p:handoutMasterIdLst>
    <p:handoutMasterId r:id="rId41"/>
  </p:handoutMasterIdLst>
  <p:sldIdLst>
    <p:sldId id="315" r:id="rId2"/>
    <p:sldId id="283" r:id="rId3"/>
    <p:sldId id="257" r:id="rId4"/>
    <p:sldId id="287" r:id="rId5"/>
    <p:sldId id="258" r:id="rId6"/>
    <p:sldId id="278" r:id="rId7"/>
    <p:sldId id="259" r:id="rId8"/>
    <p:sldId id="260" r:id="rId9"/>
    <p:sldId id="306" r:id="rId10"/>
    <p:sldId id="299" r:id="rId11"/>
    <p:sldId id="261" r:id="rId12"/>
    <p:sldId id="262" r:id="rId13"/>
    <p:sldId id="307" r:id="rId14"/>
    <p:sldId id="300" r:id="rId15"/>
    <p:sldId id="267" r:id="rId16"/>
    <p:sldId id="308" r:id="rId17"/>
    <p:sldId id="268" r:id="rId18"/>
    <p:sldId id="269" r:id="rId19"/>
    <p:sldId id="318" r:id="rId20"/>
    <p:sldId id="303" r:id="rId21"/>
    <p:sldId id="271" r:id="rId22"/>
    <p:sldId id="310" r:id="rId23"/>
    <p:sldId id="272" r:id="rId24"/>
    <p:sldId id="273" r:id="rId25"/>
    <p:sldId id="274" r:id="rId26"/>
    <p:sldId id="275" r:id="rId27"/>
    <p:sldId id="294" r:id="rId28"/>
    <p:sldId id="285" r:id="rId29"/>
    <p:sldId id="277" r:id="rId30"/>
    <p:sldId id="295" r:id="rId31"/>
    <p:sldId id="298" r:id="rId32"/>
    <p:sldId id="317" r:id="rId33"/>
    <p:sldId id="304" r:id="rId34"/>
    <p:sldId id="280" r:id="rId35"/>
    <p:sldId id="263" r:id="rId36"/>
    <p:sldId id="264" r:id="rId37"/>
    <p:sldId id="314" r:id="rId38"/>
    <p:sldId id="265" r:id="rId39"/>
  </p:sldIdLst>
  <p:sldSz cx="9144000" cy="6858000" type="letter"/>
  <p:notesSz cx="6856413" cy="9142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99"/>
    <a:srgbClr val="A0A0E0"/>
    <a:srgbClr val="FF00FF"/>
    <a:srgbClr val="081D58"/>
    <a:srgbClr val="500093"/>
    <a:srgbClr val="063DE8"/>
    <a:srgbClr val="712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995" autoAdjust="0"/>
    <p:restoredTop sz="99821" autoAdjust="0"/>
  </p:normalViewPr>
  <p:slideViewPr>
    <p:cSldViewPr>
      <p:cViewPr varScale="1">
        <p:scale>
          <a:sx n="89" d="100"/>
          <a:sy n="89" d="100"/>
        </p:scale>
        <p:origin x="1589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5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16076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015317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762000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25908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7DF7AC-9B02-4706-8D1A-060FA39B873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76076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3D55FD-08DB-41FD-8489-BB05464E162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49653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3063" y="260350"/>
            <a:ext cx="1963737" cy="5865813"/>
          </a:xfrm>
        </p:spPr>
        <p:txBody>
          <a:bodyPr vert="eaVert"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7088" y="260350"/>
            <a:ext cx="5743575" cy="5865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1F0B5A-7FFD-4577-B66C-E3CF502095D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850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63400"/>
            <a:ext cx="8077200" cy="1280160"/>
          </a:xfrm>
        </p:spPr>
        <p:txBody>
          <a:bodyPr/>
          <a:lstStyle>
            <a:lvl1pPr>
              <a:defRPr sz="3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350" y="1600200"/>
            <a:ext cx="743585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DF4C24-5F98-4CE9-B9AC-EB6799C83CD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50894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F7B77F-DAEB-4559-BE6E-B4AE6444F5F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98349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3350" y="1600200"/>
            <a:ext cx="35655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1275" y="1600200"/>
            <a:ext cx="35655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E08A5B-150E-4184-A6DE-60406AF6866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53142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9A2426-4565-4341-8DE9-5C2EAB28B69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55403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8077200" cy="1143000"/>
          </a:xfrm>
        </p:spPr>
        <p:txBody>
          <a:bodyPr/>
          <a:lstStyle>
            <a:lvl1pPr>
              <a:defRPr sz="3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1D33D0-0E79-4CFD-B52B-8BE40F90140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84442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40D6C1-C79E-423B-97DA-D278A829059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91393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0070C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A311AA-9C15-435C-A0B3-D197F6B9DF9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50315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0070C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44DF7-F4DC-4D65-94E9-0D67DA2B490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77898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29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03350" y="1600200"/>
            <a:ext cx="728345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EE69C7B-09E3-4BFD-A201-7CD6A9C31DF0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260350"/>
            <a:ext cx="73548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1006545" y="6659103"/>
            <a:ext cx="8229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Copyright © 2018 McGraw-Hill Education. All rights reserved. No reproduction or distribution without the prior written consent of McGraw-Hill Education.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Georgi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Georgia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Georgia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Georgia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Georg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dlineplus.gov/" TargetMode="External"/><Relationship Id="rId2" Type="http://schemas.openxmlformats.org/officeDocument/2006/relationships/hyperlink" Target="http://www.hhs.gov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fda.gov/" TargetMode="External"/><Relationship Id="rId4" Type="http://schemas.openxmlformats.org/officeDocument/2006/relationships/hyperlink" Target="http://www.nih.gov/" TargetMode="Externa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>
              <a:spcBef>
                <a:spcPct val="20000"/>
              </a:spcBef>
            </a:pPr>
            <a:r>
              <a:rPr kumimoji="0" lang="en-US" altLang="en-US" sz="5000" b="1" i="0" u="none" strike="noStrike" kern="0" cap="none" spc="0" normalizeH="0" baseline="0" noProof="0" dirty="0">
                <a:ln>
                  <a:noFill/>
                </a:ln>
                <a:solidFill>
                  <a:srgbClr val="59B0B9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Chapter 11</a:t>
            </a:r>
            <a:endParaRPr lang="en-US" dirty="0"/>
          </a:p>
        </p:txBody>
      </p:sp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US" altLang="en-US" sz="3600" b="1" dirty="0">
                <a:solidFill>
                  <a:prstClr val="black"/>
                </a:solidFill>
                <a:latin typeface="Bradley Hand ITC" panose="03070402050302030203" pitchFamily="66" charset="0"/>
              </a:rPr>
              <a:t>Health, Disability, and </a:t>
            </a:r>
          </a:p>
          <a:p>
            <a:pPr lvl="0"/>
            <a:r>
              <a:rPr lang="en-US" altLang="en-US" sz="3600" b="1" dirty="0" smtClean="0">
                <a:solidFill>
                  <a:prstClr val="black"/>
                </a:solidFill>
                <a:latin typeface="Bradley Hand ITC" panose="03070402050302030203" pitchFamily="66" charset="0"/>
              </a:rPr>
              <a:t>Long-Term </a:t>
            </a:r>
            <a:r>
              <a:rPr lang="en-US" altLang="en-US" sz="3600" b="1" dirty="0">
                <a:solidFill>
                  <a:prstClr val="black"/>
                </a:solidFill>
                <a:latin typeface="Bradley Hand ITC" panose="03070402050302030203" pitchFamily="66" charset="0"/>
              </a:rPr>
              <a:t>Care Insurance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dirty="0"/>
              <a:t>What Can You Do to Reduce Personal Health Care Costs?</a:t>
            </a:r>
            <a:br>
              <a:rPr lang="en-US" altLang="en-US" dirty="0"/>
            </a:br>
            <a:r>
              <a:rPr lang="en-US" altLang="en-US" sz="1800" dirty="0"/>
              <a:t>(concluded)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/>
          <a:lstStyle/>
          <a:p>
            <a:pPr marL="365760" indent="-365760" eaLnBrk="1" hangingPunct="1">
              <a:buFont typeface="Arial" pitchFamily="34" charset="0"/>
              <a:buChar char="–"/>
              <a:defRPr/>
            </a:pPr>
            <a:r>
              <a:rPr lang="en-US" sz="2600" dirty="0"/>
              <a:t>Stay well:</a:t>
            </a:r>
          </a:p>
          <a:p>
            <a:pPr marL="731520" lvl="1" indent="-365760" eaLnBrk="1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/>
            </a:pPr>
            <a:r>
              <a:rPr lang="en-US" sz="2600" dirty="0"/>
              <a:t>Eat a balanced diet and keep your weight under control</a:t>
            </a:r>
          </a:p>
          <a:p>
            <a:pPr marL="731520" lvl="1" indent="-365760" eaLnBrk="1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/>
            </a:pPr>
            <a:r>
              <a:rPr lang="en-US" sz="2600" dirty="0"/>
              <a:t>Avoid smoking and don’t drink to excess</a:t>
            </a:r>
          </a:p>
          <a:p>
            <a:pPr marL="731520" lvl="1" indent="-365760" eaLnBrk="1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/>
            </a:pPr>
            <a:r>
              <a:rPr lang="en-US" sz="2600" dirty="0"/>
              <a:t>Get sufficient rest, relaxation, and exercise</a:t>
            </a:r>
          </a:p>
          <a:p>
            <a:pPr marL="731520" lvl="1" indent="-365760" eaLnBrk="1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/>
            </a:pPr>
            <a:r>
              <a:rPr lang="en-US" sz="2600" dirty="0"/>
              <a:t>Drive carefully and watch out for accident and fire hazards in the home</a:t>
            </a:r>
          </a:p>
        </p:txBody>
      </p:sp>
      <p:sp>
        <p:nvSpPr>
          <p:cNvPr id="11268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11-</a:t>
            </a:r>
            <a:fld id="{49FBB74C-5D04-404A-99FC-38C61D41F707}" type="slidenum">
              <a:rPr lang="en-US" altLang="en-US" sz="1400">
                <a:cs typeface="Arial" panose="020B0604020202020204" pitchFamily="34" charset="0"/>
              </a:rPr>
              <a:pPr eaLnBrk="1" hangingPunct="1"/>
              <a:t>10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dirty="0"/>
              <a:t>Health Insurance and </a:t>
            </a:r>
            <a:br>
              <a:rPr lang="en-US" altLang="en-US" dirty="0"/>
            </a:br>
            <a:r>
              <a:rPr lang="en-US" altLang="en-US" dirty="0"/>
              <a:t>Financial Planning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/>
          <a:lstStyle/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600" b="1" i="1" dirty="0">
                <a:solidFill>
                  <a:srgbClr val="F27D1C"/>
                </a:solidFill>
              </a:rPr>
              <a:t>LO11-2:</a:t>
            </a:r>
            <a:r>
              <a:rPr lang="en-US" altLang="en-US" sz="2600" b="1" dirty="0">
                <a:solidFill>
                  <a:srgbClr val="F27D1C"/>
                </a:solidFill>
              </a:rPr>
              <a:t> 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600" b="1" dirty="0">
                <a:solidFill>
                  <a:srgbClr val="F27D1C"/>
                </a:solidFill>
              </a:rPr>
              <a:t>Define </a:t>
            </a:r>
            <a:r>
              <a:rPr lang="en-US" altLang="en-US" sz="2600" b="1" i="1" dirty="0">
                <a:solidFill>
                  <a:srgbClr val="F27D1C"/>
                </a:solidFill>
              </a:rPr>
              <a:t>health insurance </a:t>
            </a:r>
            <a:r>
              <a:rPr lang="en-US" altLang="en-US" sz="2600" b="1" dirty="0">
                <a:solidFill>
                  <a:srgbClr val="F27D1C"/>
                </a:solidFill>
              </a:rPr>
              <a:t>and </a:t>
            </a:r>
            <a:r>
              <a:rPr lang="en-US" altLang="en-US" sz="2600" b="1" i="1" dirty="0">
                <a:solidFill>
                  <a:srgbClr val="F27D1C"/>
                </a:solidFill>
              </a:rPr>
              <a:t>disability income insurance</a:t>
            </a:r>
            <a:r>
              <a:rPr lang="en-US" altLang="en-US" sz="2600" b="1" dirty="0">
                <a:solidFill>
                  <a:srgbClr val="F27D1C"/>
                </a:solidFill>
              </a:rPr>
              <a:t> and explain their importance in financial planning.</a:t>
            </a:r>
          </a:p>
          <a:p>
            <a:pPr eaLnBrk="1" hangingPunct="1">
              <a:lnSpc>
                <a:spcPct val="80000"/>
              </a:lnSpc>
              <a:spcBef>
                <a:spcPts val="2400"/>
              </a:spcBef>
              <a:defRPr/>
            </a:pPr>
            <a:r>
              <a:rPr lang="en-US" sz="2400" dirty="0"/>
              <a:t>HEALTH INSURANCE reduces the financial burdens people suffer due to illness or injury</a:t>
            </a:r>
          </a:p>
          <a:p>
            <a:pPr marL="731520" indent="-365760" eaLnBrk="1" hangingPunct="1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–"/>
              <a:defRPr/>
            </a:pPr>
            <a:r>
              <a:rPr lang="en-US" sz="2400" dirty="0"/>
              <a:t>It’s part of your overall insurance program to safeguard your family’s economic security</a:t>
            </a:r>
          </a:p>
          <a:p>
            <a:pPr marL="731520" lvl="1" indent="-365760" eaLnBrk="1" hangingPunct="1">
              <a:lnSpc>
                <a:spcPct val="80000"/>
              </a:lnSpc>
              <a:spcBef>
                <a:spcPts val="600"/>
              </a:spcBef>
              <a:defRPr/>
            </a:pPr>
            <a:r>
              <a:rPr lang="en-US" sz="2400" dirty="0"/>
              <a:t>Includes both medical expense insurance and disability income insurance</a:t>
            </a:r>
          </a:p>
        </p:txBody>
      </p:sp>
      <p:sp>
        <p:nvSpPr>
          <p:cNvPr id="12292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11-</a:t>
            </a:r>
            <a:fld id="{ECF6AB2C-04A0-44D3-813A-78B27D412552}" type="slidenum">
              <a:rPr lang="en-US" altLang="en-US" sz="1400">
                <a:cs typeface="Arial" panose="020B0604020202020204" pitchFamily="34" charset="0"/>
              </a:rPr>
              <a:pPr eaLnBrk="1" hangingPunct="1"/>
              <a:t>11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dirty="0"/>
              <a:t>Group Health Insurance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/>
          <a:lstStyle/>
          <a:p>
            <a:pPr marL="365760" indent="-365760" eaLnBrk="1" hangingPunct="1">
              <a:lnSpc>
                <a:spcPct val="90000"/>
              </a:lnSpc>
              <a:spcBef>
                <a:spcPts val="1800"/>
              </a:spcBef>
              <a:buSzPct val="80000"/>
              <a:buFont typeface="Arial" pitchFamily="34" charset="0"/>
              <a:buChar char="•"/>
              <a:defRPr/>
            </a:pPr>
            <a:r>
              <a:rPr lang="en-US" sz="2400" dirty="0"/>
              <a:t>Group plans comprise about 90% of all health insurance</a:t>
            </a:r>
          </a:p>
          <a:p>
            <a:pPr marL="365760" indent="-365760" eaLnBrk="1" hangingPunct="1">
              <a:lnSpc>
                <a:spcPct val="90000"/>
              </a:lnSpc>
              <a:spcBef>
                <a:spcPts val="1800"/>
              </a:spcBef>
              <a:buSzPct val="80000"/>
              <a:buFont typeface="Arial" pitchFamily="34" charset="0"/>
              <a:buChar char="•"/>
              <a:defRPr/>
            </a:pPr>
            <a:r>
              <a:rPr lang="en-US" sz="2400" dirty="0"/>
              <a:t>Most group plans are employer sponsored; employer pays part or most of the cost</a:t>
            </a:r>
          </a:p>
          <a:p>
            <a:pPr marL="365760" indent="-365760" eaLnBrk="1" hangingPunct="1">
              <a:lnSpc>
                <a:spcPct val="90000"/>
              </a:lnSpc>
              <a:spcBef>
                <a:spcPts val="1800"/>
              </a:spcBef>
              <a:buSzPct val="80000"/>
              <a:buFont typeface="Arial" pitchFamily="34" charset="0"/>
              <a:buChar char="•"/>
              <a:defRPr/>
            </a:pPr>
            <a:r>
              <a:rPr lang="en-US" sz="2400" dirty="0"/>
              <a:t>Health Insurance Portability and Accountability Act of 1996 (HIPAA) provides federal portability standards, nondiscrimination in health insurance, and guaranteed renewability; if you change jobs, you need not lose your health insurance</a:t>
            </a:r>
          </a:p>
        </p:txBody>
      </p:sp>
      <p:sp>
        <p:nvSpPr>
          <p:cNvPr id="13316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11-</a:t>
            </a:r>
            <a:fld id="{BB5047E8-6B97-487E-A996-84A820E474CA}" type="slidenum">
              <a:rPr lang="en-US" altLang="en-US" sz="1400">
                <a:cs typeface="Arial" panose="020B0604020202020204" pitchFamily="34" charset="0"/>
              </a:rPr>
              <a:pPr eaLnBrk="1" hangingPunct="1"/>
              <a:t>12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63400"/>
            <a:ext cx="8077200" cy="128016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z="3600" dirty="0"/>
              <a:t>Individual Health Insurance and Supplementing Your Group Insurance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/>
          <a:lstStyle/>
          <a:p>
            <a:pPr marL="365760" indent="-365760" eaLnBrk="1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Char char="–"/>
              <a:defRPr/>
            </a:pPr>
            <a:r>
              <a:rPr lang="en-US" sz="2400" dirty="0"/>
              <a:t>INDIVIDUAL HEALTH INSURANCE </a:t>
            </a:r>
          </a:p>
          <a:p>
            <a:pPr marL="731520" indent="-365760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Char char="•"/>
              <a:defRPr/>
            </a:pPr>
            <a:r>
              <a:rPr lang="en-US" sz="2400" dirty="0"/>
              <a:t>A policy tailored to your particular needs from the company of your choice</a:t>
            </a:r>
          </a:p>
          <a:p>
            <a:pPr marL="365760" indent="-365760" eaLnBrk="1" hangingPunct="1">
              <a:spcBef>
                <a:spcPts val="2400"/>
              </a:spcBef>
              <a:buFont typeface="Arial" pitchFamily="34" charset="0"/>
              <a:buChar char="–"/>
              <a:defRPr/>
            </a:pPr>
            <a:r>
              <a:rPr lang="en-US" sz="2600" dirty="0"/>
              <a:t>SUPPLEMENTING YOUR GROUP INSURANCE</a:t>
            </a:r>
            <a:endParaRPr lang="en-US" sz="1000" dirty="0"/>
          </a:p>
          <a:p>
            <a:pPr marL="731520" lvl="1" indent="-365760" eaLnBrk="1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/>
            </a:pPr>
            <a:r>
              <a:rPr lang="en-US" sz="2400" dirty="0"/>
              <a:t>The </a:t>
            </a:r>
            <a:r>
              <a:rPr lang="en-US" sz="2400" b="1" dirty="0"/>
              <a:t>coordination of benefits </a:t>
            </a:r>
            <a:r>
              <a:rPr lang="en-US" sz="2400" dirty="0"/>
              <a:t>provision in a policy says that benefits received from all sources are limited to 100% of allowable medical expenses</a:t>
            </a:r>
          </a:p>
        </p:txBody>
      </p:sp>
      <p:sp>
        <p:nvSpPr>
          <p:cNvPr id="14340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11-</a:t>
            </a:r>
            <a:fld id="{8A8CDDB3-5DEA-412C-AB2D-267D4119CE2D}" type="slidenum">
              <a:rPr lang="en-US" altLang="en-US" sz="1400">
                <a:cs typeface="Arial" panose="020B0604020202020204" pitchFamily="34" charset="0"/>
              </a:rPr>
              <a:pPr eaLnBrk="1" hangingPunct="1"/>
              <a:t>13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Medical Coverage and Divorce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indent="-365125" eaLnBrk="1" hangingPunct="1">
              <a:spcBef>
                <a:spcPts val="1800"/>
              </a:spcBef>
              <a:buSzPct val="80000"/>
            </a:pPr>
            <a:r>
              <a:rPr lang="en-US" altLang="en-US" sz="2400" dirty="0"/>
              <a:t>Coverage under a former spouse’s medical plan can be continued for 36 months and premiums are paid entirely by the individual</a:t>
            </a:r>
          </a:p>
          <a:p>
            <a:pPr marL="365760" indent="-365125" eaLnBrk="1" hangingPunct="1">
              <a:spcBef>
                <a:spcPts val="1800"/>
              </a:spcBef>
              <a:buSzPct val="80000"/>
            </a:pPr>
            <a:r>
              <a:rPr lang="en-US" altLang="en-US" sz="2400" dirty="0"/>
              <a:t>COBRA requires many employers to offer employees and dependents the option to continue their group coverage for a set period of time following a divorce; does not cover federal government and religious institution employees </a:t>
            </a:r>
          </a:p>
        </p:txBody>
      </p:sp>
      <p:sp>
        <p:nvSpPr>
          <p:cNvPr id="15364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11-</a:t>
            </a:r>
            <a:fld id="{469B148E-3CED-440A-9E9C-26C22401D5C1}" type="slidenum">
              <a:rPr lang="en-US" altLang="en-US" sz="1400">
                <a:cs typeface="Arial" panose="020B0604020202020204" pitchFamily="34" charset="0"/>
              </a:rPr>
              <a:pPr eaLnBrk="1" hangingPunct="1"/>
              <a:t>14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63DE8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63DE8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dirty="0"/>
              <a:t>Types of Health Insurance Coverage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403349" y="1443560"/>
            <a:ext cx="7516814" cy="5033440"/>
          </a:xfrm>
        </p:spPr>
        <p:txBody>
          <a:bodyPr lIns="90488" tIns="44450" rIns="90488" bIns="44450"/>
          <a:lstStyle/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en-US" sz="2600" b="1" i="1" dirty="0">
                <a:solidFill>
                  <a:srgbClr val="F27D1C"/>
                </a:solidFill>
              </a:rPr>
              <a:t>LO11-3:</a:t>
            </a:r>
            <a:r>
              <a:rPr lang="en-US" altLang="en-US" sz="2600" b="1" dirty="0">
                <a:solidFill>
                  <a:srgbClr val="F27D1C"/>
                </a:solidFill>
              </a:rPr>
              <a:t> 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en-US" sz="2600" b="1" dirty="0">
                <a:solidFill>
                  <a:srgbClr val="F27D1C"/>
                </a:solidFill>
              </a:rPr>
              <a:t>Analyze the benefits and limitations of the various types of health care coverage.</a:t>
            </a:r>
          </a:p>
          <a:p>
            <a:pPr marL="365760" lvl="2" eaLnBrk="1" hangingPunct="1">
              <a:lnSpc>
                <a:spcPct val="80000"/>
              </a:lnSpc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n-US" b="1" dirty="0"/>
              <a:t>A Good Health Insurance Plan </a:t>
            </a:r>
            <a:r>
              <a:rPr lang="en-US" dirty="0"/>
              <a:t>should</a:t>
            </a:r>
          </a:p>
          <a:p>
            <a:pPr marL="731520" lvl="2" eaLnBrk="1" hangingPunct="1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–"/>
              <a:defRPr/>
            </a:pPr>
            <a:r>
              <a:rPr lang="en-US" dirty="0"/>
              <a:t>Offer basic coverage for hospital and doctor bills</a:t>
            </a:r>
          </a:p>
          <a:p>
            <a:pPr marL="731520" lvl="2" eaLnBrk="1" hangingPunct="1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–"/>
              <a:defRPr/>
            </a:pPr>
            <a:r>
              <a:rPr lang="en-US" dirty="0"/>
              <a:t>Provide at least 120 days’ hospital room/board</a:t>
            </a:r>
          </a:p>
          <a:p>
            <a:pPr marL="731520" lvl="2" eaLnBrk="1" hangingPunct="1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–"/>
              <a:defRPr/>
            </a:pPr>
            <a:r>
              <a:rPr lang="en-US" dirty="0"/>
              <a:t>Provide at least $1 million lifetime maximum for each family member</a:t>
            </a:r>
          </a:p>
          <a:p>
            <a:pPr marL="731520" lvl="2" eaLnBrk="1" hangingPunct="1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–"/>
              <a:defRPr/>
            </a:pPr>
            <a:r>
              <a:rPr lang="en-US" dirty="0"/>
              <a:t>Pay at least 80% out-of-hospital expenses after annual deductible of $1,000 per person or $2,000 per family</a:t>
            </a:r>
          </a:p>
          <a:p>
            <a:pPr marL="731520" lvl="2" eaLnBrk="1" hangingPunct="1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–"/>
              <a:defRPr/>
            </a:pPr>
            <a:r>
              <a:rPr lang="en-US" dirty="0"/>
              <a:t>Impose no unreasonable exclusions</a:t>
            </a:r>
          </a:p>
          <a:p>
            <a:pPr marL="731520" lvl="2" eaLnBrk="1" hangingPunct="1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–"/>
              <a:defRPr/>
            </a:pPr>
            <a:r>
              <a:rPr lang="en-US" dirty="0"/>
              <a:t>Limit out-of-pocket expenses to $4,000-$6,000</a:t>
            </a:r>
          </a:p>
        </p:txBody>
      </p:sp>
      <p:sp>
        <p:nvSpPr>
          <p:cNvPr id="16388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11-</a:t>
            </a:r>
            <a:fld id="{C4260ADB-1911-48A3-B0AB-DC9FE3C553AA}" type="slidenum">
              <a:rPr lang="en-US" altLang="en-US" sz="1400">
                <a:cs typeface="Arial" panose="020B0604020202020204" pitchFamily="34" charset="0"/>
              </a:rPr>
              <a:pPr eaLnBrk="1" hangingPunct="1"/>
              <a:t>15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bldLvl="2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dirty="0"/>
              <a:t>Types of Medical Coverage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/>
          <a:lstStyle/>
          <a:p>
            <a:pPr marL="365760" lvl="1" indent="-365760" eaLnBrk="1" hangingPunct="1">
              <a:lnSpc>
                <a:spcPct val="80000"/>
              </a:lnSpc>
              <a:buFont typeface="Arial" pitchFamily="34" charset="0"/>
              <a:buChar char="–"/>
              <a:defRPr/>
            </a:pPr>
            <a:r>
              <a:rPr lang="en-US" sz="2600" dirty="0"/>
              <a:t>Hospital Expense Insurance</a:t>
            </a:r>
          </a:p>
          <a:p>
            <a:pPr marL="731520" lvl="2" indent="-365760" eaLnBrk="1" hangingPunct="1">
              <a:lnSpc>
                <a:spcPct val="80000"/>
              </a:lnSpc>
              <a:buSzPct val="80000"/>
              <a:buFont typeface="Arial" pitchFamily="34" charset="0"/>
              <a:buChar char="•"/>
              <a:defRPr/>
            </a:pPr>
            <a:r>
              <a:rPr lang="en-US" sz="2600" dirty="0"/>
              <a:t>Hospital room, board, and other charges</a:t>
            </a:r>
          </a:p>
          <a:p>
            <a:pPr marL="365760" lvl="1" indent="-365760" eaLnBrk="1" hangingPunct="1">
              <a:lnSpc>
                <a:spcPct val="80000"/>
              </a:lnSpc>
              <a:spcBef>
                <a:spcPts val="2400"/>
              </a:spcBef>
              <a:buFont typeface="Arial" pitchFamily="34" charset="0"/>
              <a:buChar char="–"/>
              <a:defRPr/>
            </a:pPr>
            <a:r>
              <a:rPr lang="en-US" sz="2600" dirty="0"/>
              <a:t>Surgical Expense Insurance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sz="600" dirty="0"/>
          </a:p>
          <a:p>
            <a:pPr marL="731520" lvl="2" indent="-365760" eaLnBrk="1" hangingPunct="1">
              <a:lnSpc>
                <a:spcPct val="80000"/>
              </a:lnSpc>
              <a:spcBef>
                <a:spcPts val="600"/>
              </a:spcBef>
              <a:buSzPct val="80000"/>
              <a:buFont typeface="Arial" pitchFamily="34" charset="0"/>
              <a:buChar char="•"/>
              <a:defRPr/>
            </a:pPr>
            <a:r>
              <a:rPr lang="en-US" sz="2600" dirty="0"/>
              <a:t>Surgeon's fee for an operation</a:t>
            </a:r>
          </a:p>
          <a:p>
            <a:pPr marL="365760" lvl="1" indent="-365760" eaLnBrk="1" hangingPunct="1">
              <a:lnSpc>
                <a:spcPct val="80000"/>
              </a:lnSpc>
              <a:spcBef>
                <a:spcPts val="2400"/>
              </a:spcBef>
              <a:buFont typeface="Arial" pitchFamily="34" charset="0"/>
              <a:buChar char="–"/>
              <a:defRPr/>
            </a:pPr>
            <a:r>
              <a:rPr lang="en-US" sz="2600" dirty="0"/>
              <a:t>Physician Expense Insurance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sz="600" dirty="0"/>
          </a:p>
          <a:p>
            <a:pPr marL="731520" lvl="2" indent="-365760" eaLnBrk="1" hangingPunct="1">
              <a:lnSpc>
                <a:spcPct val="80000"/>
              </a:lnSpc>
              <a:buSzPct val="80000"/>
              <a:buFont typeface="Arial" pitchFamily="34" charset="0"/>
              <a:buChar char="•"/>
              <a:defRPr/>
            </a:pPr>
            <a:r>
              <a:rPr lang="en-US" sz="2600" dirty="0"/>
              <a:t>Pays for physician’s care such as office visits, lab tests, and x-rays</a:t>
            </a:r>
          </a:p>
          <a:p>
            <a:pPr marL="731520" lvl="2" indent="-365760" eaLnBrk="1" hangingPunct="1">
              <a:lnSpc>
                <a:spcPct val="80000"/>
              </a:lnSpc>
              <a:buSzPct val="80000"/>
              <a:buFont typeface="Arial" pitchFamily="34" charset="0"/>
              <a:buChar char="•"/>
              <a:defRPr/>
            </a:pPr>
            <a:r>
              <a:rPr lang="en-US" sz="2600" dirty="0"/>
              <a:t>It does not include surgery</a:t>
            </a:r>
          </a:p>
        </p:txBody>
      </p:sp>
      <p:sp>
        <p:nvSpPr>
          <p:cNvPr id="17412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11-</a:t>
            </a:r>
            <a:fld id="{ADC54FA2-DB30-478E-B1EA-4BA887392757}" type="slidenum">
              <a:rPr lang="en-US" altLang="en-US" sz="1400">
                <a:cs typeface="Arial" panose="020B0604020202020204" pitchFamily="34" charset="0"/>
              </a:rPr>
              <a:pPr eaLnBrk="1" hangingPunct="1"/>
              <a:t>16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bldLvl="2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dirty="0"/>
              <a:t>Types of Medical Coverage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1800" dirty="0"/>
              <a:t>(continued)</a:t>
            </a:r>
            <a:endParaRPr lang="en-US" altLang="en-US" sz="2200" dirty="0">
              <a:solidFill>
                <a:srgbClr val="0070C0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403349" y="1600200"/>
            <a:ext cx="7477603" cy="4525963"/>
          </a:xfrm>
        </p:spPr>
        <p:txBody>
          <a:bodyPr lIns="90488" tIns="44450" rIns="90488" bIns="44450"/>
          <a:lstStyle/>
          <a:p>
            <a:pPr marL="365760" indent="-365760" eaLnBrk="1" hangingPunct="1">
              <a:buFont typeface="Arial" pitchFamily="34" charset="0"/>
              <a:buChar char="–"/>
              <a:defRPr/>
            </a:pPr>
            <a:r>
              <a:rPr lang="en-US" sz="2600" dirty="0"/>
              <a:t>Major Medical Expense Insurance</a:t>
            </a:r>
          </a:p>
          <a:p>
            <a:pPr marL="731520" lvl="1" indent="-365760" eaLnBrk="1" hangingPunct="1">
              <a:buSzPct val="80000"/>
              <a:buFont typeface="Arial" pitchFamily="34" charset="0"/>
              <a:buChar char="•"/>
              <a:defRPr/>
            </a:pPr>
            <a:r>
              <a:rPr lang="en-US" sz="2400" dirty="0"/>
              <a:t>Covers expenses for a serious injury or long-term illness; adds to basic plan</a:t>
            </a:r>
          </a:p>
          <a:p>
            <a:pPr marL="731520" lvl="1" indent="-365760" eaLnBrk="1" hangingPunct="1">
              <a:buSzPct val="80000"/>
              <a:buFont typeface="Arial" pitchFamily="34" charset="0"/>
              <a:buChar char="•"/>
              <a:defRPr/>
            </a:pPr>
            <a:r>
              <a:rPr lang="en-US" sz="2400" dirty="0"/>
              <a:t>Has a </a:t>
            </a:r>
            <a:r>
              <a:rPr lang="en-US" sz="2400" b="1" dirty="0"/>
              <a:t>deductible</a:t>
            </a:r>
            <a:r>
              <a:rPr lang="en-US" sz="2400" dirty="0"/>
              <a:t>, coinsurance, and a stop-loss provision</a:t>
            </a:r>
          </a:p>
          <a:p>
            <a:pPr marL="365760" indent="-365760" eaLnBrk="1" hangingPunct="1">
              <a:spcBef>
                <a:spcPts val="2400"/>
              </a:spcBef>
              <a:buFont typeface="Arial" pitchFamily="34" charset="0"/>
              <a:buChar char="–"/>
              <a:defRPr/>
            </a:pPr>
            <a:r>
              <a:rPr lang="en-US" sz="2600" dirty="0"/>
              <a:t>Comprehensive Major Medical Insurance </a:t>
            </a:r>
          </a:p>
          <a:p>
            <a:pPr marL="731520" lvl="1" indent="-365760" eaLnBrk="1" hangingPunct="1">
              <a:buSzPct val="80000"/>
              <a:buFont typeface="Arial" pitchFamily="34" charset="0"/>
              <a:buChar char="•"/>
              <a:defRPr/>
            </a:pPr>
            <a:r>
              <a:rPr lang="en-US" sz="2400" dirty="0"/>
              <a:t>Low deductible offered without a separate, basic plan</a:t>
            </a:r>
          </a:p>
          <a:p>
            <a:pPr marL="731520" lvl="1" indent="-365760" eaLnBrk="1" hangingPunct="1">
              <a:buSzPct val="80000"/>
              <a:buFont typeface="Arial" pitchFamily="34" charset="0"/>
              <a:buChar char="•"/>
              <a:defRPr/>
            </a:pPr>
            <a:r>
              <a:rPr lang="en-US" sz="2400" dirty="0"/>
              <a:t>Covers hospital, surgical, medical and other bills</a:t>
            </a:r>
          </a:p>
        </p:txBody>
      </p:sp>
      <p:sp>
        <p:nvSpPr>
          <p:cNvPr id="18436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11-</a:t>
            </a:r>
            <a:fld id="{C72CAA63-56DF-4475-AD7D-0FCD663740BA}" type="slidenum">
              <a:rPr lang="en-US" altLang="en-US" sz="1400">
                <a:cs typeface="Arial" panose="020B0604020202020204" pitchFamily="34" charset="0"/>
              </a:rPr>
              <a:pPr eaLnBrk="1" hangingPunct="1"/>
              <a:t>17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bldLvl="2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dirty="0"/>
              <a:t>Types of Medical Coverage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1800" dirty="0"/>
              <a:t>(concluded)</a:t>
            </a:r>
            <a:endParaRPr lang="en-US" altLang="en-US" sz="4000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/>
          <a:lstStyle/>
          <a:p>
            <a:pPr marL="365760" indent="-365760" eaLnBrk="1" hangingPunct="1">
              <a:buFont typeface="Arial" pitchFamily="34" charset="0"/>
              <a:buChar char="–"/>
              <a:defRPr/>
            </a:pPr>
            <a:r>
              <a:rPr lang="en-US" sz="2600" dirty="0"/>
              <a:t>Hospital Indemnity Policies</a:t>
            </a:r>
          </a:p>
          <a:p>
            <a:pPr marL="731520" lvl="1" indent="-365760" eaLnBrk="1" hangingPunct="1">
              <a:buSzPct val="80000"/>
              <a:buFont typeface="Arial" pitchFamily="34" charset="0"/>
              <a:buChar char="•"/>
              <a:defRPr/>
            </a:pPr>
            <a:r>
              <a:rPr lang="en-US" sz="2400" dirty="0"/>
              <a:t>Pays cash benefit when hospitalized</a:t>
            </a:r>
          </a:p>
          <a:p>
            <a:pPr marL="365760" indent="-365760" eaLnBrk="1" hangingPunct="1">
              <a:spcBef>
                <a:spcPts val="600"/>
              </a:spcBef>
              <a:buFont typeface="Arial" pitchFamily="34" charset="0"/>
              <a:buChar char="–"/>
              <a:defRPr/>
            </a:pPr>
            <a:r>
              <a:rPr lang="en-US" sz="2600" dirty="0"/>
              <a:t>Dental Expense Insurance</a:t>
            </a:r>
          </a:p>
          <a:p>
            <a:pPr marL="731520" lvl="1" indent="-365760" eaLnBrk="1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/>
            </a:pPr>
            <a:r>
              <a:rPr lang="en-US" sz="2400" dirty="0"/>
              <a:t>Covers exams, cleaning, x-rays, fillings, root canals, oral surgery, etc.</a:t>
            </a:r>
          </a:p>
          <a:p>
            <a:pPr marL="365760" indent="-365760" eaLnBrk="1" hangingPunct="1">
              <a:spcBef>
                <a:spcPts val="600"/>
              </a:spcBef>
              <a:buFont typeface="Arial" pitchFamily="34" charset="0"/>
              <a:buChar char="–"/>
              <a:defRPr/>
            </a:pPr>
            <a:r>
              <a:rPr lang="en-US" sz="2600" dirty="0"/>
              <a:t>Vision Care Insurance</a:t>
            </a:r>
          </a:p>
          <a:p>
            <a:pPr marL="731520" lvl="1" indent="-365760" eaLnBrk="1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/>
            </a:pPr>
            <a:r>
              <a:rPr lang="en-US" sz="2400" dirty="0"/>
              <a:t>Exams, contact lenses, and glasses</a:t>
            </a:r>
          </a:p>
          <a:p>
            <a:pPr marL="365760" indent="-365760" eaLnBrk="1" hangingPunct="1">
              <a:spcBef>
                <a:spcPts val="600"/>
              </a:spcBef>
              <a:buFont typeface="Arial" pitchFamily="34" charset="0"/>
              <a:buChar char="–"/>
              <a:defRPr/>
            </a:pPr>
            <a:r>
              <a:rPr lang="en-US" sz="2600" dirty="0"/>
              <a:t>Other Insurance Policies</a:t>
            </a:r>
          </a:p>
          <a:p>
            <a:pPr marL="731520" indent="-365760" eaLnBrk="1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/>
            </a:pPr>
            <a:r>
              <a:rPr lang="en-US" sz="2600" dirty="0"/>
              <a:t>Dread disease, trip accident, and cancer policies</a:t>
            </a:r>
            <a:r>
              <a:rPr lang="en-US" sz="2600" i="1" dirty="0">
                <a:solidFill>
                  <a:srgbClr val="063DE8"/>
                </a:solidFill>
              </a:rPr>
              <a:t>; </a:t>
            </a:r>
            <a:r>
              <a:rPr lang="en-US" sz="2400" dirty="0"/>
              <a:t>focus on unrealistic fears; poor value</a:t>
            </a:r>
          </a:p>
        </p:txBody>
      </p:sp>
      <p:sp>
        <p:nvSpPr>
          <p:cNvPr id="19460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11-</a:t>
            </a:r>
            <a:fld id="{AE11F49F-E63C-4B88-B4B6-5F823644BFAF}" type="slidenum">
              <a:rPr lang="en-US" altLang="en-US" sz="1400">
                <a:cs typeface="Arial" panose="020B0604020202020204" pitchFamily="34" charset="0"/>
              </a:rPr>
              <a:pPr eaLnBrk="1" hangingPunct="1"/>
              <a:t>18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Deductibles and Coinsurance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600" dirty="0"/>
              <a:t>Example</a:t>
            </a:r>
          </a:p>
          <a:p>
            <a:pPr marL="365760" indent="0">
              <a:spcBef>
                <a:spcPts val="1800"/>
              </a:spcBef>
              <a:buFontTx/>
              <a:buNone/>
            </a:pPr>
            <a:r>
              <a:rPr lang="en-US" altLang="en-US" sz="2600" dirty="0"/>
              <a:t>Ariana’s policy includes an $800 deductible and a coinsurance provision requiring her to pay 20 percent of all bills. If her total is $3,800, for instance, the company will first exclude $800 from coverage, which is Ariana’s deductible. It will then pay 80 percent of the remaining $3,000, or $2,400. Therefore, Ariana’s total costs are $1,400 ($800 for the deductible and $600 for the coinsurance).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05800" y="6477000"/>
            <a:ext cx="685800" cy="2317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/>
              <a:t>11-</a:t>
            </a:r>
            <a:fld id="{14CE1FAD-DF4E-4936-88C2-795B97FFA380}" type="slidenum">
              <a:rPr lang="en-US" altLang="en-US" smtClean="0"/>
              <a:pPr eaLnBrk="1" hangingPunct="1"/>
              <a:t>19</a:t>
            </a:fld>
            <a:endParaRPr lang="en-US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0"/>
            <a:ext cx="7620000" cy="14478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chemeClr val="tx1"/>
                </a:solidFill>
              </a:rPr>
              <a:t/>
            </a:r>
            <a:br>
              <a:rPr lang="en-US" altLang="en-US" sz="3600" dirty="0">
                <a:solidFill>
                  <a:schemeClr val="tx1"/>
                </a:solidFill>
              </a:rPr>
            </a:br>
            <a:r>
              <a:rPr lang="en-US" altLang="en-US" sz="3800" dirty="0"/>
              <a:t>Chapter 11</a:t>
            </a:r>
            <a:br>
              <a:rPr lang="en-US" altLang="en-US" sz="3800" dirty="0"/>
            </a:br>
            <a:r>
              <a:rPr lang="en-US" altLang="en-US" sz="3800" dirty="0"/>
              <a:t>Learning Objectives</a:t>
            </a:r>
            <a:r>
              <a:rPr lang="en-US" altLang="en-US" sz="3800" b="1" dirty="0">
                <a:solidFill>
                  <a:schemeClr val="tx1"/>
                </a:solidFill>
              </a:rPr>
              <a:t/>
            </a:r>
            <a:br>
              <a:rPr lang="en-US" altLang="en-US" sz="3800" b="1" dirty="0">
                <a:solidFill>
                  <a:schemeClr val="tx1"/>
                </a:solidFill>
              </a:rPr>
            </a:br>
            <a:endParaRPr lang="en-US" altLang="en-US" sz="3800" b="1" dirty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524000"/>
            <a:ext cx="7772400" cy="53340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en-US" sz="2400" dirty="0"/>
              <a:t>LO11-1 Explain why the costs of health </a:t>
            </a:r>
            <a:r>
              <a:rPr lang="en-US" altLang="en-US" sz="2400" dirty="0" smtClean="0"/>
              <a:t>insurance </a:t>
            </a:r>
            <a:br>
              <a:rPr lang="en-US" altLang="en-US" sz="2400" dirty="0" smtClean="0"/>
            </a:br>
            <a:r>
              <a:rPr lang="en-US" altLang="en-US" sz="2400" dirty="0" smtClean="0"/>
              <a:t>	  and health care have been increasing.</a:t>
            </a:r>
            <a:endParaRPr lang="en-US" altLang="en-US" sz="800" dirty="0" smtClean="0"/>
          </a:p>
          <a:p>
            <a:pPr marL="609600" indent="-609600" eaLnBrk="1" hangingPunct="1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FontTx/>
              <a:buNone/>
            </a:pPr>
            <a:r>
              <a:rPr lang="en-US" altLang="en-US" sz="2400" dirty="0" smtClean="0"/>
              <a:t>LO11-2 Define </a:t>
            </a:r>
            <a:r>
              <a:rPr lang="en-US" altLang="en-US" sz="2400" i="1" dirty="0" smtClean="0"/>
              <a:t>health insurance </a:t>
            </a:r>
            <a:r>
              <a:rPr lang="en-US" altLang="en-US" sz="2400" dirty="0" smtClean="0"/>
              <a:t>and </a:t>
            </a:r>
            <a:r>
              <a:rPr lang="en-US" altLang="en-US" sz="2400" i="1" dirty="0" smtClean="0"/>
              <a:t>disability income  	  insurance</a:t>
            </a:r>
            <a:r>
              <a:rPr lang="en-US" altLang="en-US" sz="2400" dirty="0" smtClean="0"/>
              <a:t> and explain their importance in 	  	  financial planning.</a:t>
            </a:r>
          </a:p>
          <a:p>
            <a:pPr marL="609600" indent="-609600" eaLnBrk="1" hangingPunct="1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FontTx/>
              <a:buNone/>
            </a:pPr>
            <a:r>
              <a:rPr lang="en-US" altLang="en-US" sz="2400" dirty="0" smtClean="0"/>
              <a:t>LO11-3 </a:t>
            </a:r>
            <a:r>
              <a:rPr lang="en-US" altLang="en-US" sz="2400" dirty="0"/>
              <a:t>Analyze the benefits and limitations of the 	   </a:t>
            </a:r>
            <a:r>
              <a:rPr lang="en-US" altLang="en-US" sz="2400" dirty="0" smtClean="0"/>
              <a:t>	  various </a:t>
            </a:r>
            <a:r>
              <a:rPr lang="en-US" altLang="en-US" sz="2400" dirty="0"/>
              <a:t>types of health care coverage</a:t>
            </a:r>
            <a:r>
              <a:rPr lang="en-US" altLang="en-US" sz="2400" dirty="0" smtClean="0"/>
              <a:t>.</a:t>
            </a:r>
          </a:p>
          <a:p>
            <a:pPr marL="609600" indent="-609600" eaLnBrk="1" hangingPunct="1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FontTx/>
              <a:buNone/>
            </a:pPr>
            <a:r>
              <a:rPr lang="en-US" altLang="en-US" sz="2400" dirty="0" smtClean="0"/>
              <a:t>LO11-4 </a:t>
            </a:r>
            <a:r>
              <a:rPr lang="en-US" altLang="en-US" sz="2400" dirty="0"/>
              <a:t>Evaluate private sources of health 	 	 	   insurance and health care</a:t>
            </a:r>
            <a:r>
              <a:rPr lang="en-US" altLang="en-US" sz="2400" dirty="0" smtClean="0"/>
              <a:t>.</a:t>
            </a:r>
          </a:p>
          <a:p>
            <a:pPr marL="609600" indent="-609600" eaLnBrk="1" hangingPunct="1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FontTx/>
              <a:buNone/>
            </a:pPr>
            <a:r>
              <a:rPr lang="en-US" altLang="en-US" sz="2400" dirty="0" smtClean="0"/>
              <a:t>LO11-5 </a:t>
            </a:r>
            <a:r>
              <a:rPr lang="en-US" altLang="en-US" sz="2400" dirty="0"/>
              <a:t>Appraise the sources of government </a:t>
            </a:r>
            <a:r>
              <a:rPr lang="en-US" altLang="en-US" sz="2400" dirty="0" smtClean="0"/>
              <a:t>health     	  care </a:t>
            </a:r>
            <a:r>
              <a:rPr lang="en-US" altLang="en-US" sz="2400" dirty="0"/>
              <a:t>programs</a:t>
            </a:r>
            <a:r>
              <a:rPr lang="en-US" altLang="en-US" sz="2400" dirty="0" smtClean="0"/>
              <a:t>.</a:t>
            </a:r>
          </a:p>
          <a:p>
            <a:pPr marL="609600" indent="-609600" eaLnBrk="1" hangingPunct="1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FontTx/>
              <a:buNone/>
            </a:pPr>
            <a:r>
              <a:rPr lang="en-US" altLang="en-US" sz="2400" dirty="0" smtClean="0"/>
              <a:t>LO11-6 </a:t>
            </a:r>
            <a:r>
              <a:rPr lang="en-US" altLang="en-US" sz="2400" dirty="0"/>
              <a:t>Recognize the need for disability income 		   insurance.</a:t>
            </a:r>
          </a:p>
        </p:txBody>
      </p:sp>
      <p:sp>
        <p:nvSpPr>
          <p:cNvPr id="3076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11-</a:t>
            </a:r>
            <a:fld id="{5C052839-8664-4378-9269-A658167ECFFA}" type="slidenum">
              <a:rPr lang="en-US" altLang="en-US" sz="1400">
                <a:cs typeface="Arial" panose="020B0604020202020204" pitchFamily="34" charset="0"/>
              </a:rPr>
              <a:pPr eaLnBrk="1" hangingPunct="1"/>
              <a:t>2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dirty="0"/>
              <a:t>Long-Term Care Insurance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/>
          <a:lstStyle/>
          <a:p>
            <a:pPr marL="365760" lvl="1" indent="-365760" eaLnBrk="1" hangingPunct="1">
              <a:spcBef>
                <a:spcPts val="1200"/>
              </a:spcBef>
            </a:pPr>
            <a:r>
              <a:rPr lang="en-US" altLang="en-US" sz="2400" dirty="0"/>
              <a:t>Virtually unknown 50 years ago</a:t>
            </a:r>
          </a:p>
          <a:p>
            <a:pPr marL="365760" lvl="1" indent="-365760" eaLnBrk="1" hangingPunct="1">
              <a:spcBef>
                <a:spcPts val="1200"/>
              </a:spcBef>
            </a:pPr>
            <a:r>
              <a:rPr lang="en-US" altLang="en-US" sz="2400" dirty="0"/>
              <a:t>Growing faster than any other form of insurance </a:t>
            </a:r>
          </a:p>
          <a:p>
            <a:pPr marL="365760" lvl="1" indent="-365760" eaLnBrk="1" hangingPunct="1">
              <a:spcBef>
                <a:spcPts val="1200"/>
              </a:spcBef>
            </a:pPr>
            <a:r>
              <a:rPr lang="en-US" altLang="en-US" sz="2400" dirty="0"/>
              <a:t>More than half of U.S. population will need long-term care during their lives</a:t>
            </a:r>
          </a:p>
          <a:p>
            <a:pPr marL="365760" lvl="1" indent="-365760" eaLnBrk="1" hangingPunct="1">
              <a:spcBef>
                <a:spcPts val="1200"/>
              </a:spcBef>
            </a:pPr>
            <a:r>
              <a:rPr lang="en-US" altLang="en-US" sz="2400" dirty="0"/>
              <a:t>Can be very expensive</a:t>
            </a:r>
          </a:p>
          <a:p>
            <a:pPr marL="365760" lvl="1" indent="-365760" eaLnBrk="1" hangingPunct="1">
              <a:spcBef>
                <a:spcPts val="1200"/>
              </a:spcBef>
            </a:pPr>
            <a:r>
              <a:rPr lang="en-US" altLang="en-US" sz="2400" dirty="0"/>
              <a:t>National Average of 1 year in nursing home can cost over $88,000</a:t>
            </a:r>
          </a:p>
          <a:p>
            <a:pPr marL="365760" lvl="1" indent="-365760" eaLnBrk="1" hangingPunct="1">
              <a:spcBef>
                <a:spcPts val="1200"/>
              </a:spcBef>
            </a:pPr>
            <a:r>
              <a:rPr lang="en-US" altLang="en-US" sz="2400" dirty="0"/>
              <a:t>Annual Premiums from under $2,000 to $16,000 </a:t>
            </a:r>
          </a:p>
        </p:txBody>
      </p:sp>
      <p:sp>
        <p:nvSpPr>
          <p:cNvPr id="21508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11-</a:t>
            </a:r>
            <a:fld id="{61520AC0-C2DE-4DE5-B470-A86EA2773CEC}" type="slidenum">
              <a:rPr lang="en-US" altLang="en-US" sz="1400">
                <a:cs typeface="Arial" panose="020B0604020202020204" pitchFamily="34" charset="0"/>
              </a:rPr>
              <a:pPr eaLnBrk="1" hangingPunct="1"/>
              <a:t>20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dirty="0"/>
              <a:t>Major Provisions in a Health Insurance Policy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/>
          <a:lstStyle/>
          <a:p>
            <a:pPr marL="365760" indent="-365760" eaLnBrk="1" hangingPunct="1">
              <a:buFont typeface="Arial" pitchFamily="34" charset="0"/>
              <a:buChar char="–"/>
              <a:defRPr/>
            </a:pPr>
            <a:r>
              <a:rPr lang="en-US" sz="2400" dirty="0"/>
              <a:t>Eligibility</a:t>
            </a:r>
          </a:p>
          <a:p>
            <a:pPr marL="731520" lvl="1" indent="-365760" eaLnBrk="1" hangingPunct="1">
              <a:buSzPct val="80000"/>
              <a:buFont typeface="Arial" pitchFamily="34" charset="0"/>
              <a:buChar char="•"/>
              <a:defRPr/>
            </a:pPr>
            <a:r>
              <a:rPr lang="en-US" sz="2400" dirty="0"/>
              <a:t>Varies with age, marital status, and dependency</a:t>
            </a:r>
          </a:p>
          <a:p>
            <a:pPr marL="365760" indent="-365760" eaLnBrk="1" hangingPunct="1">
              <a:spcBef>
                <a:spcPts val="2400"/>
              </a:spcBef>
              <a:buFont typeface="Arial" pitchFamily="34" charset="0"/>
              <a:buChar char="–"/>
              <a:defRPr/>
            </a:pPr>
            <a:r>
              <a:rPr lang="en-US" sz="2400" dirty="0"/>
              <a:t>Assigned Benefits</a:t>
            </a:r>
          </a:p>
          <a:p>
            <a:pPr marL="731520" lvl="1" indent="-365760" eaLnBrk="1" hangingPunct="1">
              <a:buSzPct val="80000"/>
              <a:buFont typeface="Arial" pitchFamily="34" charset="0"/>
              <a:buChar char="•"/>
              <a:defRPr/>
            </a:pPr>
            <a:r>
              <a:rPr lang="en-US" sz="2400" dirty="0"/>
              <a:t>Insurance pays your doctor or hospital directly</a:t>
            </a:r>
          </a:p>
          <a:p>
            <a:pPr marL="365760" indent="-365760" eaLnBrk="1" hangingPunct="1">
              <a:spcBef>
                <a:spcPts val="2400"/>
              </a:spcBef>
              <a:buFont typeface="Arial" pitchFamily="34" charset="0"/>
              <a:buChar char="–"/>
              <a:defRPr/>
            </a:pPr>
            <a:r>
              <a:rPr lang="en-US" sz="2400" dirty="0"/>
              <a:t>Internal Limits</a:t>
            </a:r>
          </a:p>
          <a:p>
            <a:pPr marL="731520" lvl="1" indent="-365760" eaLnBrk="1" hangingPunct="1">
              <a:buSzPct val="80000"/>
              <a:buFont typeface="Arial" pitchFamily="34" charset="0"/>
              <a:buChar char="•"/>
              <a:defRPr/>
            </a:pPr>
            <a:r>
              <a:rPr lang="en-US" sz="2400" dirty="0"/>
              <a:t>Fixed amount paid per day for a hospital room</a:t>
            </a:r>
          </a:p>
        </p:txBody>
      </p:sp>
      <p:sp>
        <p:nvSpPr>
          <p:cNvPr id="22532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11-</a:t>
            </a:r>
            <a:fld id="{1190B086-F529-43B1-9FDF-F7E4AD46099B}" type="slidenum">
              <a:rPr lang="en-US" altLang="en-US" sz="1400">
                <a:cs typeface="Arial" panose="020B0604020202020204" pitchFamily="34" charset="0"/>
              </a:rPr>
              <a:pPr eaLnBrk="1" hangingPunct="1"/>
              <a:t>21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bldLvl="2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dirty="0"/>
              <a:t>Major Provisions in a Health Insurance Policy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1800" dirty="0"/>
              <a:t>(continued)</a:t>
            </a:r>
            <a:endParaRPr lang="en-US" altLang="en-US" sz="4000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/>
          <a:lstStyle/>
          <a:p>
            <a:pPr marL="365760" indent="-365760" eaLnBrk="1" hangingPunct="1">
              <a:buFont typeface="Arial" pitchFamily="34" charset="0"/>
              <a:buChar char="–"/>
              <a:defRPr/>
            </a:pPr>
            <a:r>
              <a:rPr lang="en-US" sz="2400" dirty="0"/>
              <a:t>Copayment</a:t>
            </a:r>
          </a:p>
          <a:p>
            <a:pPr marL="731520" lvl="1" indent="-365760" eaLnBrk="1" hangingPunct="1">
              <a:buSzPct val="80000"/>
              <a:buFont typeface="Arial" pitchFamily="34" charset="0"/>
              <a:buChar char="•"/>
              <a:defRPr/>
            </a:pPr>
            <a:r>
              <a:rPr lang="en-US" sz="2400" dirty="0"/>
              <a:t>Cost sharing in the form of a flat dollar amount you pay, such as $20 to $30 per doctor visit </a:t>
            </a:r>
          </a:p>
          <a:p>
            <a:pPr marL="365760" indent="-365760" eaLnBrk="1" hangingPunct="1">
              <a:spcBef>
                <a:spcPts val="1800"/>
              </a:spcBef>
              <a:buFont typeface="Arial" pitchFamily="34" charset="0"/>
              <a:buChar char="–"/>
              <a:defRPr/>
            </a:pPr>
            <a:r>
              <a:rPr lang="en-US" sz="2400" dirty="0"/>
              <a:t>Service Benefits </a:t>
            </a:r>
          </a:p>
          <a:p>
            <a:pPr marL="731520" indent="-365760" eaLnBrk="1" hangingPunct="1">
              <a:buSzPct val="80000"/>
              <a:buFont typeface="Arial" pitchFamily="34" charset="0"/>
              <a:buChar char="•"/>
              <a:defRPr/>
            </a:pPr>
            <a:r>
              <a:rPr lang="en-US" sz="2400" dirty="0"/>
              <a:t>Entitlement to specific care rather than a fixed dollar amount per procedure</a:t>
            </a:r>
          </a:p>
          <a:p>
            <a:pPr marL="365760" indent="-365760" eaLnBrk="1" hangingPunct="1">
              <a:spcBef>
                <a:spcPts val="1800"/>
              </a:spcBef>
              <a:buFont typeface="Arial" pitchFamily="34" charset="0"/>
              <a:buChar char="–"/>
              <a:defRPr/>
            </a:pPr>
            <a:r>
              <a:rPr lang="en-US" sz="2400" dirty="0"/>
              <a:t>Benefit Limits</a:t>
            </a:r>
          </a:p>
          <a:p>
            <a:pPr marL="731520" indent="-365760" eaLnBrk="1" hangingPunct="1">
              <a:buSzPct val="80000"/>
              <a:buFont typeface="Arial" pitchFamily="34" charset="0"/>
              <a:buChar char="•"/>
              <a:defRPr/>
            </a:pPr>
            <a:r>
              <a:rPr lang="en-US" sz="2400" dirty="0"/>
              <a:t>Maximum dollar amount or maximum number of days in the hospital</a:t>
            </a:r>
          </a:p>
        </p:txBody>
      </p:sp>
      <p:sp>
        <p:nvSpPr>
          <p:cNvPr id="23556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11-</a:t>
            </a:r>
            <a:fld id="{2AB654C2-95E0-4B52-8B48-EF81B8D965A3}" type="slidenum">
              <a:rPr lang="en-US" altLang="en-US" sz="1400">
                <a:cs typeface="Arial" panose="020B0604020202020204" pitchFamily="34" charset="0"/>
              </a:rPr>
              <a:pPr eaLnBrk="1" hangingPunct="1"/>
              <a:t>22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bldLvl="2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dirty="0"/>
              <a:t>Major Provisions in a Health Insurance Policy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1800" dirty="0"/>
              <a:t>(concluded)</a:t>
            </a:r>
            <a:endParaRPr lang="en-US" altLang="en-US" sz="40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/>
          <a:lstStyle/>
          <a:p>
            <a:pPr marL="365760" indent="-365760" eaLnBrk="1" hangingPunct="1">
              <a:buFont typeface="Arial" pitchFamily="34" charset="0"/>
              <a:buChar char="–"/>
              <a:defRPr/>
            </a:pPr>
            <a:r>
              <a:rPr lang="en-US" sz="2400" dirty="0"/>
              <a:t>Exclusions and Limitations</a:t>
            </a:r>
          </a:p>
          <a:p>
            <a:pPr marL="365760" indent="-365760" eaLnBrk="1" hangingPunct="1">
              <a:spcBef>
                <a:spcPts val="2400"/>
              </a:spcBef>
              <a:buFont typeface="Arial" pitchFamily="34" charset="0"/>
              <a:buChar char="–"/>
              <a:defRPr/>
            </a:pPr>
            <a:r>
              <a:rPr lang="en-US" sz="2400" dirty="0"/>
              <a:t>Coordination of Benefits </a:t>
            </a:r>
          </a:p>
          <a:p>
            <a:pPr marL="731520" indent="-365760" eaLnBrk="1" hangingPunct="1">
              <a:buSzPct val="80000"/>
              <a:buFont typeface="Arial" pitchFamily="34" charset="0"/>
              <a:buChar char="•"/>
              <a:defRPr/>
            </a:pPr>
            <a:r>
              <a:rPr lang="en-US" sz="2400" dirty="0"/>
              <a:t>Coverage under more than one policy</a:t>
            </a:r>
          </a:p>
          <a:p>
            <a:pPr marL="365760" indent="-365760" eaLnBrk="1" hangingPunct="1">
              <a:spcBef>
                <a:spcPts val="2400"/>
              </a:spcBef>
              <a:buFont typeface="Arial" pitchFamily="34" charset="0"/>
              <a:buChar char="–"/>
              <a:defRPr/>
            </a:pPr>
            <a:r>
              <a:rPr lang="en-US" sz="2400" dirty="0"/>
              <a:t>Guaranteed Renewable</a:t>
            </a:r>
          </a:p>
          <a:p>
            <a:pPr marL="365760" indent="-365760" eaLnBrk="1" hangingPunct="1">
              <a:spcBef>
                <a:spcPts val="2400"/>
              </a:spcBef>
              <a:buFont typeface="Arial" pitchFamily="34" charset="0"/>
              <a:buChar char="–"/>
              <a:defRPr/>
            </a:pPr>
            <a:r>
              <a:rPr lang="en-US" sz="2400" dirty="0"/>
              <a:t>Cancellation and Termination</a:t>
            </a:r>
          </a:p>
          <a:p>
            <a:pPr marL="731520" indent="-365760" eaLnBrk="1" hangingPunct="1">
              <a:buSzPct val="80000"/>
              <a:buFont typeface="Arial" pitchFamily="34" charset="0"/>
              <a:buChar char="•"/>
              <a:defRPr/>
            </a:pPr>
            <a:r>
              <a:rPr lang="en-US" sz="2400" dirty="0"/>
              <a:t>Explains the circumstances</a:t>
            </a:r>
          </a:p>
        </p:txBody>
      </p:sp>
      <p:sp>
        <p:nvSpPr>
          <p:cNvPr id="24580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11-</a:t>
            </a:r>
            <a:fld id="{5EE725A0-DF0A-450E-9B27-6E4E74D8B23D}" type="slidenum">
              <a:rPr lang="en-US" altLang="en-US" sz="1400">
                <a:cs typeface="Arial" panose="020B0604020202020204" pitchFamily="34" charset="0"/>
              </a:rPr>
              <a:pPr eaLnBrk="1" hangingPunct="1"/>
              <a:t>23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dirty="0"/>
              <a:t>Health Insurance Trade-Offs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/>
          <a:lstStyle/>
          <a:p>
            <a:pPr marL="365760" indent="-365760" eaLnBrk="1" hangingPunct="1">
              <a:spcBef>
                <a:spcPts val="1800"/>
              </a:spcBef>
              <a:buFont typeface="Arial" pitchFamily="34" charset="0"/>
              <a:buChar char="–"/>
              <a:defRPr/>
            </a:pPr>
            <a:r>
              <a:rPr lang="en-US" sz="2400" dirty="0"/>
              <a:t>Reimbursement Versus Indemnity</a:t>
            </a:r>
          </a:p>
          <a:p>
            <a:pPr marL="365760" indent="-365760" eaLnBrk="1" hangingPunct="1">
              <a:spcBef>
                <a:spcPts val="1800"/>
              </a:spcBef>
              <a:buFont typeface="Arial" pitchFamily="34" charset="0"/>
              <a:buChar char="–"/>
              <a:defRPr/>
            </a:pPr>
            <a:r>
              <a:rPr lang="en-US" sz="2400" dirty="0"/>
              <a:t>Internal Limits Versus Aggregate Limits</a:t>
            </a:r>
          </a:p>
          <a:p>
            <a:pPr marL="365760" indent="-365760" eaLnBrk="1" hangingPunct="1">
              <a:spcBef>
                <a:spcPts val="1800"/>
              </a:spcBef>
              <a:buFont typeface="Arial" pitchFamily="34" charset="0"/>
              <a:buChar char="–"/>
              <a:defRPr/>
            </a:pPr>
            <a:r>
              <a:rPr lang="en-US" sz="2400" dirty="0"/>
              <a:t>Deductibles And Coinsurance</a:t>
            </a:r>
          </a:p>
          <a:p>
            <a:pPr marL="365760" indent="-365760" eaLnBrk="1" hangingPunct="1">
              <a:spcBef>
                <a:spcPts val="1800"/>
              </a:spcBef>
              <a:buFont typeface="Arial" pitchFamily="34" charset="0"/>
              <a:buChar char="–"/>
              <a:defRPr/>
            </a:pPr>
            <a:r>
              <a:rPr lang="en-US" sz="2400" dirty="0"/>
              <a:t>Out-of-Pocket Limit</a:t>
            </a:r>
          </a:p>
          <a:p>
            <a:pPr marL="365760" indent="-365760" eaLnBrk="1" hangingPunct="1">
              <a:spcBef>
                <a:spcPts val="1800"/>
              </a:spcBef>
              <a:buFont typeface="Arial" pitchFamily="34" charset="0"/>
              <a:buChar char="–"/>
              <a:defRPr/>
            </a:pPr>
            <a:r>
              <a:rPr lang="en-US" sz="2400" dirty="0"/>
              <a:t>Benefits Based On Reasonable And Customary Charges</a:t>
            </a:r>
          </a:p>
        </p:txBody>
      </p:sp>
      <p:sp>
        <p:nvSpPr>
          <p:cNvPr id="25604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11-</a:t>
            </a:r>
            <a:fld id="{B0DA51F4-0790-43A6-8335-D7EED58F05AC}" type="slidenum">
              <a:rPr lang="en-US" altLang="en-US" sz="1400">
                <a:cs typeface="Arial" panose="020B0604020202020204" pitchFamily="34" charset="0"/>
              </a:rPr>
              <a:pPr eaLnBrk="1" hangingPunct="1"/>
              <a:t>24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dirty="0"/>
              <a:t>Private Sources of Health</a:t>
            </a:r>
            <a:br>
              <a:rPr lang="en-US" altLang="en-US" dirty="0"/>
            </a:br>
            <a:r>
              <a:rPr lang="en-US" altLang="en-US" dirty="0"/>
              <a:t>Insurance and Health Care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403350" y="1600200"/>
            <a:ext cx="7435850" cy="4648200"/>
          </a:xfrm>
        </p:spPr>
        <p:txBody>
          <a:bodyPr lIns="90488" tIns="44450" rIns="90488" bIns="44450"/>
          <a:lstStyle/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en-US" sz="2600" b="1" i="1" dirty="0">
                <a:solidFill>
                  <a:srgbClr val="F27D1C"/>
                </a:solidFill>
              </a:rPr>
              <a:t>LO11-4: 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en-US" sz="2600" b="1" dirty="0">
                <a:solidFill>
                  <a:srgbClr val="F27D1C"/>
                </a:solidFill>
              </a:rPr>
              <a:t>Evaluate private sources of health insurance and health care.</a:t>
            </a:r>
          </a:p>
          <a:p>
            <a:pPr eaLnBrk="1" hangingPunct="1">
              <a:spcBef>
                <a:spcPts val="1800"/>
              </a:spcBef>
              <a:defRPr/>
            </a:pPr>
            <a:r>
              <a:rPr lang="en-US" altLang="en-US" sz="2600" dirty="0"/>
              <a:t>Private Insurance Companies</a:t>
            </a:r>
          </a:p>
          <a:p>
            <a:pPr lvl="1" eaLnBrk="1" hangingPunct="1">
              <a:defRPr/>
            </a:pPr>
            <a:r>
              <a:rPr lang="en-US" altLang="en-US" sz="2400" dirty="0"/>
              <a:t>Individual policy</a:t>
            </a:r>
          </a:p>
          <a:p>
            <a:pPr lvl="1" eaLnBrk="1" hangingPunct="1">
              <a:defRPr/>
            </a:pPr>
            <a:r>
              <a:rPr lang="en-US" altLang="en-US" sz="2400" dirty="0"/>
              <a:t>Group policy sold to an employer</a:t>
            </a:r>
          </a:p>
          <a:p>
            <a:pPr eaLnBrk="1" hangingPunct="1">
              <a:spcBef>
                <a:spcPts val="1800"/>
              </a:spcBef>
              <a:defRPr/>
            </a:pPr>
            <a:r>
              <a:rPr lang="en-US" altLang="en-US" sz="2600" dirty="0"/>
              <a:t>Hospital And Medical Service Plans</a:t>
            </a:r>
          </a:p>
          <a:p>
            <a:pPr lvl="1" eaLnBrk="1" hangingPunct="1">
              <a:defRPr/>
            </a:pPr>
            <a:r>
              <a:rPr lang="en-US" altLang="en-US" sz="2400" dirty="0"/>
              <a:t>Blue Cross: hospital care benefits</a:t>
            </a:r>
          </a:p>
          <a:p>
            <a:pPr lvl="1" eaLnBrk="1" hangingPunct="1">
              <a:defRPr/>
            </a:pPr>
            <a:r>
              <a:rPr lang="en-US" altLang="en-US" sz="2400" dirty="0"/>
              <a:t>Blue Shield: surgical and medical services benefits</a:t>
            </a:r>
          </a:p>
        </p:txBody>
      </p:sp>
      <p:sp>
        <p:nvSpPr>
          <p:cNvPr id="26628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11-</a:t>
            </a:r>
            <a:fld id="{A5F6A75A-FDCE-42D6-B6E6-B561D88719FA}" type="slidenum">
              <a:rPr lang="en-US" altLang="en-US" sz="1400">
                <a:cs typeface="Arial" panose="020B0604020202020204" pitchFamily="34" charset="0"/>
              </a:rPr>
              <a:pPr eaLnBrk="1" hangingPunct="1"/>
              <a:t>25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bldLvl="3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dirty="0"/>
              <a:t>Health Maintenance Organizations (HMO)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1403350" y="1600200"/>
            <a:ext cx="7435850" cy="4648200"/>
          </a:xfrm>
        </p:spPr>
        <p:txBody>
          <a:bodyPr lIns="90488" tIns="44450" rIns="90488" bIns="44450"/>
          <a:lstStyle/>
          <a:p>
            <a:pPr eaLnBrk="1" hangingPunct="1"/>
            <a:r>
              <a:rPr lang="en-US" altLang="en-US" sz="2600" dirty="0"/>
              <a:t>Managed Care</a:t>
            </a:r>
          </a:p>
          <a:p>
            <a:pPr marL="730250" lvl="1" indent="-365125" eaLnBrk="1" hangingPunct="1"/>
            <a:r>
              <a:rPr lang="en-US" altLang="en-US" sz="2400" dirty="0"/>
              <a:t>Prepaid health plan for comprehensive health care to members</a:t>
            </a:r>
          </a:p>
          <a:p>
            <a:pPr marL="730250" lvl="1" indent="-365125" eaLnBrk="1" hangingPunct="1"/>
            <a:r>
              <a:rPr lang="en-US" altLang="en-US" sz="2400" dirty="0"/>
              <a:t>Best known are HMOs and PPOs</a:t>
            </a:r>
          </a:p>
          <a:p>
            <a:pPr marL="730250" lvl="1" indent="-365125" eaLnBrk="1" hangingPunct="1"/>
            <a:r>
              <a:rPr lang="en-US" altLang="en-US" sz="2400" dirty="0"/>
              <a:t>Primary care physician</a:t>
            </a:r>
          </a:p>
          <a:p>
            <a:pPr eaLnBrk="1" hangingPunct="1">
              <a:spcBef>
                <a:spcPts val="1800"/>
              </a:spcBef>
            </a:pPr>
            <a:r>
              <a:rPr lang="en-US" altLang="en-US" sz="2600" dirty="0"/>
              <a:t>Health Maintenance Organization</a:t>
            </a:r>
          </a:p>
          <a:p>
            <a:pPr marL="730250" lvl="1" indent="-365125" eaLnBrk="1" hangingPunct="1"/>
            <a:r>
              <a:rPr lang="en-US" altLang="en-US" sz="2400" dirty="0"/>
              <a:t>Contracts with selected care providers</a:t>
            </a:r>
          </a:p>
          <a:p>
            <a:pPr marL="730250" lvl="1" indent="-365125" eaLnBrk="1" hangingPunct="1"/>
            <a:r>
              <a:rPr lang="en-US" altLang="en-US" sz="2400" dirty="0"/>
              <a:t>Fixed pre-paid monthly premium</a:t>
            </a:r>
          </a:p>
          <a:p>
            <a:pPr marL="730250" lvl="1" indent="-365125" eaLnBrk="1" hangingPunct="1"/>
            <a:r>
              <a:rPr lang="en-US" altLang="en-US" sz="2400" dirty="0"/>
              <a:t>Focus is on preventive care</a:t>
            </a:r>
          </a:p>
          <a:p>
            <a:pPr marL="730250" lvl="1" indent="-365125" eaLnBrk="1" hangingPunct="1"/>
            <a:r>
              <a:rPr lang="en-US" altLang="en-US" sz="2400" dirty="0"/>
              <a:t>Basic and supplemental services</a:t>
            </a:r>
          </a:p>
        </p:txBody>
      </p:sp>
      <p:sp>
        <p:nvSpPr>
          <p:cNvPr id="27652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11-</a:t>
            </a:r>
            <a:fld id="{EEB474FF-10A2-433E-A60F-3D29917BFAF4}" type="slidenum">
              <a:rPr lang="en-US" altLang="en-US" sz="1400">
                <a:cs typeface="Arial" panose="020B0604020202020204" pitchFamily="34" charset="0"/>
              </a:rPr>
              <a:pPr eaLnBrk="1" hangingPunct="1"/>
              <a:t>26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bldLvl="2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Preferred Provider Organizations (PPO)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600" dirty="0"/>
              <a:t>Preferred Provider Organization</a:t>
            </a:r>
          </a:p>
          <a:p>
            <a:pPr marL="731520" lvl="1" indent="-365760" eaLnBrk="1" hangingPunct="1">
              <a:defRPr/>
            </a:pPr>
            <a:r>
              <a:rPr lang="en-US" sz="2400" dirty="0"/>
              <a:t>Several providers to choose from</a:t>
            </a:r>
          </a:p>
          <a:p>
            <a:pPr marL="731520" lvl="1" indent="-365760" eaLnBrk="1" hangingPunct="1">
              <a:defRPr/>
            </a:pPr>
            <a:r>
              <a:rPr lang="en-US" sz="2400" dirty="0"/>
              <a:t>Costs more than a HMO</a:t>
            </a:r>
          </a:p>
          <a:p>
            <a:pPr marL="731520" lvl="1" indent="-365760" eaLnBrk="1" hangingPunct="1">
              <a:defRPr/>
            </a:pPr>
            <a:r>
              <a:rPr lang="en-US" sz="2400" dirty="0"/>
              <a:t>Specified services at predetermined fees to PPO members</a:t>
            </a:r>
          </a:p>
          <a:p>
            <a:pPr marL="731520" lvl="1" indent="-365760" eaLnBrk="1" hangingPunct="1">
              <a:defRPr/>
            </a:pPr>
            <a:r>
              <a:rPr lang="en-US" sz="2400" dirty="0"/>
              <a:t>If you go to a non PPO provider, you pay more</a:t>
            </a:r>
          </a:p>
          <a:p>
            <a:pPr marL="731520" lvl="1" indent="-365760" eaLnBrk="1" hangingPunct="1">
              <a:defRPr/>
            </a:pPr>
            <a:r>
              <a:rPr lang="en-US" sz="2400" dirty="0"/>
              <a:t>Includes EPO and POS plans</a:t>
            </a:r>
          </a:p>
        </p:txBody>
      </p:sp>
      <p:sp>
        <p:nvSpPr>
          <p:cNvPr id="28676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11-</a:t>
            </a:r>
            <a:fld id="{45EF7A54-24A3-448F-947F-B59E2119DBF8}" type="slidenum">
              <a:rPr lang="en-US" altLang="en-US" sz="1400">
                <a:cs typeface="Arial" panose="020B0604020202020204" pitchFamily="34" charset="0"/>
              </a:rPr>
              <a:pPr eaLnBrk="1" hangingPunct="1"/>
              <a:t>27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Other Options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1403350" y="1600200"/>
            <a:ext cx="7435850" cy="4648200"/>
          </a:xfrm>
        </p:spPr>
        <p:txBody>
          <a:bodyPr/>
          <a:lstStyle/>
          <a:p>
            <a:pPr eaLnBrk="1" hangingPunct="1">
              <a:defRPr/>
            </a:pPr>
            <a:r>
              <a:rPr lang="en-US" sz="2600" dirty="0"/>
              <a:t>Home Health Care Agencies</a:t>
            </a:r>
          </a:p>
          <a:p>
            <a:pPr marL="731520" lvl="1" indent="-365760" eaLnBrk="1" hangingPunct="1">
              <a:defRPr/>
            </a:pPr>
            <a:r>
              <a:rPr lang="en-US" sz="2400" dirty="0"/>
              <a:t>Home health care aide and hospices</a:t>
            </a:r>
          </a:p>
          <a:p>
            <a:pPr eaLnBrk="1" hangingPunct="1">
              <a:spcBef>
                <a:spcPts val="1800"/>
              </a:spcBef>
              <a:defRPr/>
            </a:pPr>
            <a:r>
              <a:rPr lang="en-US" sz="2600" dirty="0"/>
              <a:t>Employer Self-funded Health Plans</a:t>
            </a:r>
          </a:p>
          <a:p>
            <a:pPr marL="731520" lvl="1" indent="-365760" eaLnBrk="1" hangingPunct="1">
              <a:defRPr/>
            </a:pPr>
            <a:r>
              <a:rPr lang="en-US" sz="2400" dirty="0"/>
              <a:t>Company collects premiums and pays medical benefits; may not have the assets to cover medical costs that exceed premiums</a:t>
            </a:r>
          </a:p>
          <a:p>
            <a:pPr eaLnBrk="1" hangingPunct="1">
              <a:spcBef>
                <a:spcPts val="1800"/>
              </a:spcBef>
              <a:defRPr/>
            </a:pPr>
            <a:r>
              <a:rPr lang="en-US" sz="2600" dirty="0"/>
              <a:t>New Health Care Accounts</a:t>
            </a:r>
          </a:p>
          <a:p>
            <a:pPr marL="731520" lvl="1" indent="-365760" eaLnBrk="1" hangingPunct="1">
              <a:defRPr/>
            </a:pPr>
            <a:r>
              <a:rPr lang="en-US" sz="2400" dirty="0"/>
              <a:t>Health Savings Accounts</a:t>
            </a:r>
          </a:p>
          <a:p>
            <a:pPr marL="731520" lvl="1" indent="-365760" eaLnBrk="1" hangingPunct="1">
              <a:defRPr/>
            </a:pPr>
            <a:r>
              <a:rPr lang="en-US" sz="2400" dirty="0"/>
              <a:t>Health Reimbursement Accounts</a:t>
            </a:r>
          </a:p>
          <a:p>
            <a:pPr marL="731520" lvl="1" indent="-365760" eaLnBrk="1" hangingPunct="1">
              <a:defRPr/>
            </a:pPr>
            <a:r>
              <a:rPr lang="en-US" sz="2400" dirty="0"/>
              <a:t>Flex Spending Accounts</a:t>
            </a:r>
          </a:p>
        </p:txBody>
      </p:sp>
      <p:sp>
        <p:nvSpPr>
          <p:cNvPr id="29700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11-</a:t>
            </a:r>
            <a:fld id="{34D30ADA-55F4-4C34-82DC-F653DE49EEFF}" type="slidenum">
              <a:rPr lang="en-US" altLang="en-US" sz="1400">
                <a:cs typeface="Arial" panose="020B0604020202020204" pitchFamily="34" charset="0"/>
              </a:rPr>
              <a:pPr eaLnBrk="1" hangingPunct="1"/>
              <a:t>28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dirty="0"/>
              <a:t>Government Health Care Programs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1403350" y="1443560"/>
            <a:ext cx="7435850" cy="5033440"/>
          </a:xfrm>
        </p:spPr>
        <p:txBody>
          <a:bodyPr lIns="90488" tIns="44450" rIns="90488" bIns="44450"/>
          <a:lstStyle/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en-US" sz="2600" b="1" i="1" dirty="0">
                <a:solidFill>
                  <a:srgbClr val="F27D1C"/>
                </a:solidFill>
              </a:rPr>
              <a:t>LO11-5: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en-US" sz="2600" b="1" dirty="0">
                <a:solidFill>
                  <a:srgbClr val="F27D1C"/>
                </a:solidFill>
              </a:rPr>
              <a:t>Appraise the sources of government health care programs.</a:t>
            </a:r>
          </a:p>
          <a:p>
            <a:pPr eaLnBrk="1" hangingPunct="1">
              <a:lnSpc>
                <a:spcPct val="90000"/>
              </a:lnSpc>
              <a:spcBef>
                <a:spcPts val="1800"/>
              </a:spcBef>
              <a:defRPr/>
            </a:pPr>
            <a:r>
              <a:rPr lang="en-US" sz="2600" dirty="0"/>
              <a:t>Medicare is a federal program for those age 65 or older, and certain disabled persons</a:t>
            </a:r>
          </a:p>
          <a:p>
            <a:pPr marL="731520" lvl="1" indent="-365760" eaLnBrk="1" hangingPunct="1">
              <a:lnSpc>
                <a:spcPct val="90000"/>
              </a:lnSpc>
              <a:defRPr/>
            </a:pPr>
            <a:r>
              <a:rPr lang="en-US" sz="2600" dirty="0"/>
              <a:t>Part A: Hospital Insurance</a:t>
            </a:r>
          </a:p>
          <a:p>
            <a:pPr marL="1097280" lvl="2" indent="-365760" eaLnBrk="1" hangingPunct="1">
              <a:lnSpc>
                <a:spcPct val="90000"/>
              </a:lnSpc>
              <a:buSzPct val="80000"/>
              <a:buFont typeface="Arial" pitchFamily="34" charset="0"/>
              <a:buChar char="•"/>
              <a:defRPr/>
            </a:pPr>
            <a:r>
              <a:rPr lang="en-US" dirty="0"/>
              <a:t>Inpatient hospital care, inpatient skilled nursing facility care, home health care, hospice care</a:t>
            </a:r>
          </a:p>
          <a:p>
            <a:pPr marL="731520" lvl="1" indent="-365760" eaLnBrk="1" hangingPunct="1">
              <a:lnSpc>
                <a:spcPct val="90000"/>
              </a:lnSpc>
              <a:defRPr/>
            </a:pPr>
            <a:r>
              <a:rPr lang="en-US" sz="2600" dirty="0"/>
              <a:t>Part B: Medical insurance</a:t>
            </a:r>
          </a:p>
          <a:p>
            <a:pPr marL="1097280" lvl="2" indent="-365760" eaLnBrk="1" hangingPunct="1">
              <a:lnSpc>
                <a:spcPct val="90000"/>
              </a:lnSpc>
              <a:buSzPct val="80000"/>
              <a:buFont typeface="Arial" pitchFamily="34" charset="0"/>
              <a:buChar char="•"/>
              <a:defRPr/>
            </a:pPr>
            <a:r>
              <a:rPr lang="en-US" dirty="0"/>
              <a:t>Voluntary </a:t>
            </a:r>
          </a:p>
          <a:p>
            <a:pPr marL="1097280" lvl="2" indent="-365760" eaLnBrk="1" hangingPunct="1">
              <a:lnSpc>
                <a:spcPct val="90000"/>
              </a:lnSpc>
              <a:buSzPct val="80000"/>
              <a:buFont typeface="Arial" pitchFamily="34" charset="0"/>
              <a:buChar char="•"/>
              <a:defRPr/>
            </a:pPr>
            <a:r>
              <a:rPr lang="en-US" dirty="0"/>
              <a:t>Doctor’s services not covered by Part A</a:t>
            </a:r>
          </a:p>
        </p:txBody>
      </p:sp>
      <p:sp>
        <p:nvSpPr>
          <p:cNvPr id="30724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11-</a:t>
            </a:r>
            <a:fld id="{F2136541-ACA9-4AE2-9349-837CED7B4D67}" type="slidenum">
              <a:rPr lang="en-US" altLang="en-US" sz="1400">
                <a:cs typeface="Arial" panose="020B0604020202020204" pitchFamily="34" charset="0"/>
              </a:rPr>
              <a:pPr eaLnBrk="1" hangingPunct="1"/>
              <a:t>29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bldLvl="2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dirty="0"/>
              <a:t>Health Care Costs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403350" y="1443560"/>
            <a:ext cx="7435850" cy="4957240"/>
          </a:xfrm>
        </p:spPr>
        <p:txBody>
          <a:bodyPr lIns="90488" tIns="44450" rIns="90488" bIns="44450"/>
          <a:lstStyle/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600" b="1" i="1" dirty="0">
                <a:solidFill>
                  <a:srgbClr val="F27D1C"/>
                </a:solidFill>
              </a:rPr>
              <a:t>LO11-1:</a:t>
            </a:r>
            <a:r>
              <a:rPr lang="en-US" altLang="en-US" sz="2600" b="1" dirty="0">
                <a:solidFill>
                  <a:srgbClr val="F27D1C"/>
                </a:solidFill>
              </a:rPr>
              <a:t> 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600" b="1" dirty="0">
                <a:solidFill>
                  <a:srgbClr val="F27D1C"/>
                </a:solidFill>
              </a:rPr>
              <a:t>Explain why the costs of health insurance and health care have been increasing.</a:t>
            </a:r>
          </a:p>
          <a:p>
            <a:pPr eaLnBrk="1" hangingPunct="1">
              <a:lnSpc>
                <a:spcPct val="90000"/>
              </a:lnSpc>
              <a:spcBef>
                <a:spcPts val="1800"/>
              </a:spcBef>
              <a:defRPr/>
            </a:pPr>
            <a:r>
              <a:rPr lang="en-US" sz="2600" dirty="0"/>
              <a:t>The United States has the highest per capita medical expenditures of any country in the world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600" dirty="0"/>
              <a:t>$10,527 health care costs per person in 2016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600" dirty="0"/>
              <a:t>This amount is twice as much spent on health care as the average for the 24 industrialized countries in Europe and North America</a:t>
            </a:r>
          </a:p>
        </p:txBody>
      </p:sp>
      <p:sp>
        <p:nvSpPr>
          <p:cNvPr id="4100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11-</a:t>
            </a:r>
            <a:fld id="{7525F6B0-42A4-4CF0-9D9C-E216A861D913}" type="slidenum">
              <a:rPr lang="en-US" altLang="en-US" sz="1400">
                <a:cs typeface="Arial" panose="020B0604020202020204" pitchFamily="34" charset="0"/>
              </a:rPr>
              <a:pPr eaLnBrk="1" hangingPunct="1"/>
              <a:t>3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bldLvl="2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Medicare, Medigap, and Medicaid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65760" lvl="1" indent="-365760" eaLnBrk="1" hangingPunct="1">
              <a:buFont typeface="Arial" pitchFamily="34" charset="0"/>
              <a:buChar char="•"/>
              <a:defRPr/>
            </a:pPr>
            <a:r>
              <a:rPr lang="en-US" sz="2600" dirty="0"/>
              <a:t>Medicare (continued)</a:t>
            </a:r>
            <a:endParaRPr lang="en-US" sz="2600" i="1" dirty="0"/>
          </a:p>
          <a:p>
            <a:pPr marL="731520" lvl="1" indent="-365760" eaLnBrk="1" hangingPunct="1">
              <a:defRPr/>
            </a:pPr>
            <a:r>
              <a:rPr lang="en-US" sz="2600" dirty="0"/>
              <a:t>Part C: Medicare Advantage Plan </a:t>
            </a:r>
          </a:p>
          <a:p>
            <a:pPr marL="731520" lvl="1" indent="-365760" eaLnBrk="1" hangingPunct="1">
              <a:defRPr/>
            </a:pPr>
            <a:r>
              <a:rPr lang="en-US" sz="2600" dirty="0"/>
              <a:t>Part D: Medicare Prescription Drug benefit</a:t>
            </a:r>
          </a:p>
          <a:p>
            <a:pPr eaLnBrk="1" hangingPunct="1">
              <a:spcBef>
                <a:spcPts val="1800"/>
              </a:spcBef>
              <a:defRPr/>
            </a:pPr>
            <a:r>
              <a:rPr lang="en-US" altLang="en-US" sz="2600" dirty="0"/>
              <a:t>Medigap or MedSup insurance</a:t>
            </a:r>
          </a:p>
          <a:p>
            <a:pPr marL="731520" eaLnBrk="1" hangingPunct="1">
              <a:buSzPct val="100000"/>
              <a:buFont typeface="Arial" pitchFamily="34" charset="0"/>
              <a:buChar char="–"/>
              <a:defRPr/>
            </a:pPr>
            <a:r>
              <a:rPr lang="en-US" altLang="en-US" sz="2600" dirty="0"/>
              <a:t>May pay what Medicare doesn’t</a:t>
            </a:r>
          </a:p>
          <a:p>
            <a:pPr eaLnBrk="1" hangingPunct="1">
              <a:spcBef>
                <a:spcPts val="1800"/>
              </a:spcBef>
              <a:defRPr/>
            </a:pPr>
            <a:r>
              <a:rPr lang="en-US" altLang="en-US" sz="2600" dirty="0"/>
              <a:t>Medicaid</a:t>
            </a:r>
            <a:endParaRPr lang="en-US" altLang="en-US" sz="1000" dirty="0"/>
          </a:p>
          <a:p>
            <a:pPr lvl="1" eaLnBrk="1" hangingPunct="1">
              <a:defRPr/>
            </a:pPr>
            <a:r>
              <a:rPr lang="en-US" altLang="en-US" sz="2600" dirty="0"/>
              <a:t>Low-income individuals and families</a:t>
            </a:r>
          </a:p>
          <a:p>
            <a:pPr lvl="1" eaLnBrk="1" hangingPunct="1">
              <a:defRPr/>
            </a:pPr>
            <a:r>
              <a:rPr lang="en-US" altLang="en-US" sz="2600" dirty="0"/>
              <a:t>State administered with federal guidelines</a:t>
            </a:r>
          </a:p>
        </p:txBody>
      </p:sp>
      <p:sp>
        <p:nvSpPr>
          <p:cNvPr id="31748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11-</a:t>
            </a:r>
            <a:fld id="{5EBE1FDD-4C82-421E-94B0-702ED95CCFD1}" type="slidenum">
              <a:rPr lang="en-US" altLang="en-US" sz="1400">
                <a:cs typeface="Arial" panose="020B0604020202020204" pitchFamily="34" charset="0"/>
              </a:rPr>
              <a:pPr eaLnBrk="1" hangingPunct="1"/>
              <a:t>30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1066800" y="27140"/>
            <a:ext cx="8077200" cy="1280160"/>
          </a:xfrm>
        </p:spPr>
        <p:txBody>
          <a:bodyPr/>
          <a:lstStyle/>
          <a:p>
            <a:pPr eaLnBrk="1" hangingPunct="1"/>
            <a:r>
              <a:rPr lang="en-US" altLang="en-US" dirty="0"/>
              <a:t>The Patient Protection and Affordable Care Act of 2010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1403350" y="1307300"/>
            <a:ext cx="7435850" cy="5209366"/>
          </a:xfrm>
        </p:spPr>
        <p:txBody>
          <a:bodyPr/>
          <a:lstStyle/>
          <a:p>
            <a:pPr marL="365760" lvl="1" eaLnBrk="1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altLang="en-US" sz="1900" dirty="0"/>
              <a:t>Offers tax credits for small businesses to make coverage more affordable</a:t>
            </a:r>
          </a:p>
          <a:p>
            <a:pPr marL="365760" lvl="1" eaLnBrk="1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altLang="en-US" sz="1900" dirty="0"/>
              <a:t>Prohibits denying coverage to children with pre-existing conditions</a:t>
            </a:r>
          </a:p>
          <a:p>
            <a:pPr marL="365760" lvl="1" eaLnBrk="1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altLang="en-US" sz="1900" dirty="0"/>
              <a:t>Bans insurance companies from dropping sick people</a:t>
            </a:r>
          </a:p>
          <a:p>
            <a:pPr marL="365760" lvl="1" eaLnBrk="1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altLang="en-US" sz="1900" dirty="0"/>
              <a:t>Eliminates copayment for preventive services</a:t>
            </a:r>
          </a:p>
          <a:p>
            <a:pPr marL="365760" lvl="1" eaLnBrk="1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altLang="en-US" sz="1900" dirty="0"/>
              <a:t>Allows children up to age 26 to remain on parent’s plan</a:t>
            </a:r>
          </a:p>
          <a:p>
            <a:pPr marL="365760" lvl="1" eaLnBrk="1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altLang="en-US" sz="1900" dirty="0"/>
              <a:t>Prohibits lifetime caps on coverage; restricts use of annual limits</a:t>
            </a:r>
          </a:p>
          <a:p>
            <a:pPr marL="365760" lvl="1" eaLnBrk="1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altLang="en-US" sz="1900" dirty="0"/>
              <a:t>Provides consumers with access to appeal process</a:t>
            </a:r>
          </a:p>
          <a:p>
            <a:pPr marL="365760" lvl="1" eaLnBrk="1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altLang="en-US" sz="1900" dirty="0"/>
              <a:t>Increases funds for Community Health Centers</a:t>
            </a:r>
          </a:p>
          <a:p>
            <a:pPr marL="365760" lvl="1" eaLnBrk="1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altLang="en-US" sz="1900" dirty="0"/>
              <a:t>Provides path to increase number of heath care providers</a:t>
            </a:r>
          </a:p>
          <a:p>
            <a:pPr marL="365760" lvl="1" eaLnBrk="1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altLang="en-US" sz="1900" dirty="0"/>
              <a:t>Premium increases must be justified</a:t>
            </a:r>
          </a:p>
          <a:p>
            <a:pPr marL="365760" lvl="1" eaLnBrk="1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altLang="en-US" sz="1900" dirty="0"/>
              <a:t>Requires most Americans to purchase health care</a:t>
            </a:r>
          </a:p>
          <a:p>
            <a:pPr marL="365760" lvl="1" eaLnBrk="1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altLang="en-US" sz="1900" dirty="0"/>
              <a:t>Creates insurance exchanges to purchase coverage</a:t>
            </a:r>
          </a:p>
          <a:p>
            <a:pPr marL="365760" lvl="1" eaLnBrk="1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altLang="en-US" sz="1900" dirty="0"/>
              <a:t>Expands Medicaid program</a:t>
            </a:r>
          </a:p>
          <a:p>
            <a:pPr marL="365760" lvl="1" eaLnBrk="1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altLang="en-US" sz="1900" dirty="0"/>
              <a:t>Employers with 20 or more employees must provide insurance</a:t>
            </a:r>
          </a:p>
        </p:txBody>
      </p:sp>
      <p:sp>
        <p:nvSpPr>
          <p:cNvPr id="32772" name="Text Box 11"/>
          <p:cNvSpPr txBox="1">
            <a:spLocks noChangeArrowheads="1"/>
          </p:cNvSpPr>
          <p:nvPr/>
        </p:nvSpPr>
        <p:spPr bwMode="auto">
          <a:xfrm>
            <a:off x="8453438" y="6477000"/>
            <a:ext cx="5381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11-</a:t>
            </a:r>
            <a:fld id="{AAF362B6-18D1-49DA-81AA-57D9EF87A964}" type="slidenum">
              <a:rPr lang="en-US" altLang="en-US" sz="1400">
                <a:cs typeface="Arial" panose="020B0604020202020204" pitchFamily="34" charset="0"/>
              </a:rPr>
              <a:pPr eaLnBrk="1" hangingPunct="1"/>
              <a:t>31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Individual Shared Responsibility Provision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350" y="1600200"/>
            <a:ext cx="7512050" cy="4525963"/>
          </a:xfrm>
        </p:spPr>
        <p:txBody>
          <a:bodyPr/>
          <a:lstStyle/>
          <a:p>
            <a:pPr>
              <a:buSzPct val="80000"/>
              <a:buFont typeface="Arial" pitchFamily="34" charset="0"/>
              <a:buChar char="•"/>
              <a:defRPr/>
            </a:pPr>
            <a:r>
              <a:rPr lang="en-US" sz="2600" dirty="0"/>
              <a:t>Requires you and each member of your family to</a:t>
            </a:r>
          </a:p>
          <a:p>
            <a:pPr marL="845820" indent="-457200">
              <a:spcBef>
                <a:spcPts val="400"/>
              </a:spcBef>
              <a:buSzPct val="100000"/>
              <a:buFont typeface="Arial" panose="020B0604020202020204" pitchFamily="34" charset="0"/>
              <a:buChar char="–"/>
              <a:defRPr/>
            </a:pPr>
            <a:r>
              <a:rPr lang="en-US" sz="2600" dirty="0"/>
              <a:t>Have minimum essential health coverage every month, or</a:t>
            </a:r>
          </a:p>
          <a:p>
            <a:pPr marL="845820" indent="-457200">
              <a:spcBef>
                <a:spcPts val="400"/>
              </a:spcBef>
              <a:buSzPct val="100000"/>
              <a:buFont typeface="Arial" panose="020B0604020202020204" pitchFamily="34" charset="0"/>
              <a:buChar char="–"/>
              <a:defRPr/>
            </a:pPr>
            <a:r>
              <a:rPr lang="en-US" sz="2600" dirty="0"/>
              <a:t>Have an exemption from the responsibility to have minimum essential coverage, or</a:t>
            </a:r>
          </a:p>
          <a:p>
            <a:pPr marL="845820" indent="-457200">
              <a:spcBef>
                <a:spcPts val="400"/>
              </a:spcBef>
              <a:buSzPct val="100000"/>
              <a:buFont typeface="Arial" panose="020B0604020202020204" pitchFamily="34" charset="0"/>
              <a:buChar char="–"/>
              <a:defRPr/>
            </a:pPr>
            <a:r>
              <a:rPr lang="en-US" sz="2600" dirty="0"/>
              <a:t>Make a shared responsibility payment when you file your federal income tax return</a:t>
            </a:r>
          </a:p>
          <a:p>
            <a:pPr marL="347472">
              <a:buSzPct val="80000"/>
              <a:buFont typeface="Arial" pitchFamily="34" charset="0"/>
              <a:buChar char="•"/>
              <a:defRPr/>
            </a:pPr>
            <a:r>
              <a:rPr lang="en-US" sz="2600" dirty="0"/>
              <a:t>The Health Insurance Marketplace</a:t>
            </a:r>
          </a:p>
          <a:p>
            <a:pPr marL="845820" indent="-457200">
              <a:buSzPct val="100000"/>
              <a:buFont typeface="Arial" panose="020B0604020202020204" pitchFamily="34" charset="0"/>
              <a:buChar char="–"/>
              <a:defRPr/>
            </a:pPr>
            <a:r>
              <a:rPr lang="en-US" sz="2600" dirty="0"/>
              <a:t>Compare plans and enroll in a health plan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53400" y="6477000"/>
            <a:ext cx="838200" cy="30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/>
              <a:t>11-</a:t>
            </a:r>
            <a:fld id="{E309FD76-1BC1-41E3-829A-0DF0BB23AB23}" type="slidenum">
              <a:rPr lang="en-US" altLang="en-US" smtClean="0"/>
              <a:pPr eaLnBrk="1" hangingPunct="1"/>
              <a:t>32</a:t>
            </a:fld>
            <a:endParaRPr lang="en-US" alt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Medicare/Medicaid</a:t>
            </a:r>
            <a:br>
              <a:rPr lang="en-US" altLang="en-US" dirty="0"/>
            </a:br>
            <a:r>
              <a:rPr lang="en-US" altLang="en-US" dirty="0"/>
              <a:t>Fraud and Abuse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2400" dirty="0"/>
              <a:t>In 1997 President Clinton introduced the Medicare/Medicaid Anti-Waste, Fraud and Abuse Act</a:t>
            </a:r>
          </a:p>
          <a:p>
            <a:pPr marL="731520" eaLnBrk="1" hangingPunct="1">
              <a:buFont typeface="Arial" pitchFamily="34" charset="0"/>
              <a:buChar char="–"/>
              <a:defRPr/>
            </a:pPr>
            <a:r>
              <a:rPr lang="en-US" altLang="en-US" sz="2400" dirty="0"/>
              <a:t>Established tough new requirements for health care providers that wish to participate in the Medicare/Medicaid program</a:t>
            </a:r>
          </a:p>
        </p:txBody>
      </p:sp>
      <p:sp>
        <p:nvSpPr>
          <p:cNvPr id="34820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11-</a:t>
            </a:r>
            <a:fld id="{D9329F17-FA00-4643-84F4-C2916DB970C8}" type="slidenum">
              <a:rPr lang="en-US" altLang="en-US" sz="1400">
                <a:cs typeface="Arial" panose="020B0604020202020204" pitchFamily="34" charset="0"/>
              </a:rPr>
              <a:pPr eaLnBrk="1" hangingPunct="1"/>
              <a:t>33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Government and Private Consumer Health Information Websites</a:t>
            </a:r>
            <a:endParaRPr lang="en-US" altLang="en-US" b="1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marL="365760" indent="-365760" eaLnBrk="1" hangingPunct="1">
              <a:spcBef>
                <a:spcPts val="2400"/>
              </a:spcBef>
              <a:buFont typeface="Arial" pitchFamily="34" charset="0"/>
              <a:buChar char="–"/>
              <a:defRPr/>
            </a:pPr>
            <a:r>
              <a:rPr lang="en-US" sz="2800" dirty="0">
                <a:hlinkClick r:id="rId2"/>
              </a:rPr>
              <a:t>Healthfinder</a:t>
            </a:r>
            <a:r>
              <a:rPr lang="en-US" sz="2800" dirty="0"/>
              <a:t> </a:t>
            </a:r>
          </a:p>
          <a:p>
            <a:pPr marL="365760" indent="-365760" eaLnBrk="1" hangingPunct="1">
              <a:spcBef>
                <a:spcPts val="2400"/>
              </a:spcBef>
              <a:buFont typeface="Arial" pitchFamily="34" charset="0"/>
              <a:buChar char="–"/>
              <a:defRPr/>
            </a:pPr>
            <a:r>
              <a:rPr lang="en-US" sz="2800" dirty="0">
                <a:hlinkClick r:id="rId3"/>
              </a:rPr>
              <a:t>MedlinePlus</a:t>
            </a:r>
            <a:r>
              <a:rPr lang="en-US" sz="2800" dirty="0"/>
              <a:t> </a:t>
            </a:r>
          </a:p>
          <a:p>
            <a:pPr marL="365760" indent="-365760" eaLnBrk="1" hangingPunct="1">
              <a:spcBef>
                <a:spcPts val="2400"/>
              </a:spcBef>
              <a:buFont typeface="Arial" pitchFamily="34" charset="0"/>
              <a:buChar char="–"/>
              <a:defRPr/>
            </a:pPr>
            <a:r>
              <a:rPr lang="en-US" sz="2800" dirty="0">
                <a:hlinkClick r:id="rId4"/>
              </a:rPr>
              <a:t>NIH</a:t>
            </a:r>
            <a:r>
              <a:rPr lang="en-US" sz="2800" dirty="0"/>
              <a:t> Health Information Page</a:t>
            </a:r>
          </a:p>
          <a:p>
            <a:pPr marL="365760" indent="-365760" eaLnBrk="1" hangingPunct="1">
              <a:spcBef>
                <a:spcPts val="2400"/>
              </a:spcBef>
              <a:buFont typeface="Arial" pitchFamily="34" charset="0"/>
              <a:buChar char="–"/>
              <a:defRPr/>
            </a:pPr>
            <a:r>
              <a:rPr lang="en-US" sz="2800" dirty="0">
                <a:hlinkClick r:id="rId5"/>
              </a:rPr>
              <a:t>Food and Drug Administration</a:t>
            </a:r>
            <a:endParaRPr lang="en-US" sz="2800" dirty="0"/>
          </a:p>
        </p:txBody>
      </p:sp>
      <p:sp>
        <p:nvSpPr>
          <p:cNvPr id="35844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11-</a:t>
            </a:r>
            <a:fld id="{9B51AE77-891C-4929-8C21-B4049FACB021}" type="slidenum">
              <a:rPr lang="en-US" altLang="en-US" sz="1400">
                <a:cs typeface="Arial" panose="020B0604020202020204" pitchFamily="34" charset="0"/>
              </a:rPr>
              <a:pPr eaLnBrk="1" hangingPunct="1"/>
              <a:t>34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dirty="0"/>
              <a:t>Disability Income Insurance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403350" y="1600200"/>
            <a:ext cx="7435850" cy="4800600"/>
          </a:xfrm>
        </p:spPr>
        <p:txBody>
          <a:bodyPr lIns="90488" tIns="44450" rIns="90488" bIns="44450"/>
          <a:lstStyle/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en-US" sz="2600" b="1" i="1" dirty="0">
                <a:solidFill>
                  <a:srgbClr val="F27D1C"/>
                </a:solidFill>
              </a:rPr>
              <a:t>LO11-6: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en-US" sz="2600" b="1" dirty="0">
                <a:solidFill>
                  <a:srgbClr val="F27D1C"/>
                </a:solidFill>
              </a:rPr>
              <a:t>Recognize the need for disability income insurance.</a:t>
            </a:r>
          </a:p>
          <a:p>
            <a:pPr eaLnBrk="1" hangingPunct="1">
              <a:spcBef>
                <a:spcPts val="1800"/>
              </a:spcBef>
              <a:defRPr/>
            </a:pPr>
            <a:r>
              <a:rPr lang="en-US" sz="2600" b="1" dirty="0"/>
              <a:t>Disability income insurance </a:t>
            </a:r>
            <a:r>
              <a:rPr lang="en-US" sz="2600" dirty="0"/>
              <a:t>protects your most valuable asset: your ability to earn income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sz="2600" dirty="0"/>
              <a:t>Disability is more likely than death at any age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sz="2600" dirty="0"/>
              <a:t>Provides regular cash income lost as the result of an accident or illness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sz="2600" dirty="0"/>
              <a:t>If you become disabled, your income drops but your medical expenses go up</a:t>
            </a:r>
          </a:p>
        </p:txBody>
      </p:sp>
      <p:sp>
        <p:nvSpPr>
          <p:cNvPr id="36868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11-</a:t>
            </a:r>
            <a:fld id="{124AB20E-E42C-433D-A319-BD2C9E989831}" type="slidenum">
              <a:rPr lang="en-US" altLang="en-US" sz="1400">
                <a:cs typeface="Arial" panose="020B0604020202020204" pitchFamily="34" charset="0"/>
              </a:rPr>
              <a:pPr eaLnBrk="1" hangingPunct="1"/>
              <a:t>35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dirty="0"/>
              <a:t>Definition of Disability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–"/>
            </a:pPr>
            <a:r>
              <a:rPr lang="en-US" altLang="en-US" sz="2600" dirty="0"/>
              <a:t>Some policies define it simply as the inability to do your regular work</a:t>
            </a:r>
          </a:p>
          <a:p>
            <a:pPr eaLnBrk="1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–"/>
            </a:pPr>
            <a:r>
              <a:rPr lang="en-US" altLang="en-US" sz="2600" dirty="0"/>
              <a:t>Good disability plans pay when you are unable to work at your </a:t>
            </a:r>
            <a:r>
              <a:rPr lang="en-US" altLang="en-US" sz="2600" b="1" dirty="0"/>
              <a:t>regular</a:t>
            </a:r>
            <a:r>
              <a:rPr lang="en-US" altLang="en-US" sz="2600" dirty="0"/>
              <a:t> job</a:t>
            </a:r>
          </a:p>
          <a:p>
            <a:pPr eaLnBrk="1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–"/>
            </a:pPr>
            <a:r>
              <a:rPr lang="en-US" altLang="en-US" sz="2600" dirty="0"/>
              <a:t>Poor disability plans pay only when you are unable to work at </a:t>
            </a:r>
            <a:r>
              <a:rPr lang="en-US" altLang="en-US" sz="2600" b="1" dirty="0"/>
              <a:t>any</a:t>
            </a:r>
            <a:r>
              <a:rPr lang="en-US" altLang="en-US" sz="2600" dirty="0"/>
              <a:t> job</a:t>
            </a:r>
          </a:p>
        </p:txBody>
      </p:sp>
      <p:sp>
        <p:nvSpPr>
          <p:cNvPr id="37892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11-</a:t>
            </a:r>
            <a:fld id="{F93ECB25-8E1B-4461-80DF-EE4531DBA645}" type="slidenum">
              <a:rPr lang="en-US" altLang="en-US" sz="1400">
                <a:cs typeface="Arial" panose="020B0604020202020204" pitchFamily="34" charset="0"/>
              </a:rPr>
              <a:pPr eaLnBrk="1" hangingPunct="1"/>
              <a:t>36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build="p" bldLvl="2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z="3800" dirty="0"/>
              <a:t>Disability Insurance Trade-Offs</a:t>
            </a:r>
            <a:endParaRPr lang="en-US" altLang="en-US" sz="2200" dirty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–"/>
            </a:pPr>
            <a:r>
              <a:rPr lang="en-US" altLang="en-US" sz="2600" dirty="0"/>
              <a:t>Waiting or Elimination Period</a:t>
            </a:r>
          </a:p>
          <a:p>
            <a:pPr eaLnBrk="1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–"/>
            </a:pPr>
            <a:r>
              <a:rPr lang="en-US" altLang="en-US" sz="2600" dirty="0"/>
              <a:t>Duration of Benefits</a:t>
            </a:r>
          </a:p>
          <a:p>
            <a:pPr eaLnBrk="1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–"/>
            </a:pPr>
            <a:r>
              <a:rPr lang="en-US" altLang="en-US" sz="2600" dirty="0"/>
              <a:t>Amount of Benefits</a:t>
            </a:r>
          </a:p>
          <a:p>
            <a:pPr eaLnBrk="1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–"/>
            </a:pPr>
            <a:r>
              <a:rPr lang="en-US" altLang="en-US" sz="2600" dirty="0"/>
              <a:t>Accident and Sickness Coverage</a:t>
            </a:r>
          </a:p>
          <a:p>
            <a:pPr eaLnBrk="1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–"/>
            </a:pPr>
            <a:r>
              <a:rPr lang="en-US" altLang="en-US" sz="2600" dirty="0"/>
              <a:t>Guaranteed Renewability</a:t>
            </a:r>
          </a:p>
        </p:txBody>
      </p:sp>
      <p:sp>
        <p:nvSpPr>
          <p:cNvPr id="38916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11-</a:t>
            </a:r>
            <a:fld id="{1B4B0552-7299-439C-82AD-B3FD799F2943}" type="slidenum">
              <a:rPr lang="en-US" altLang="en-US" sz="1400">
                <a:cs typeface="Arial" panose="020B0604020202020204" pitchFamily="34" charset="0"/>
              </a:rPr>
              <a:pPr eaLnBrk="1" hangingPunct="1"/>
              <a:t>37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build="p" bldLvl="2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dirty="0"/>
              <a:t>Sources of Disability Income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403349" y="1600200"/>
            <a:ext cx="7516813" cy="4876800"/>
          </a:xfrm>
        </p:spPr>
        <p:txBody>
          <a:bodyPr lIns="90488" tIns="44450" rIns="90488" bIns="44450"/>
          <a:lstStyle/>
          <a:p>
            <a:pPr marL="365760" indent="-365760" eaLnBrk="1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Char char="–"/>
              <a:defRPr/>
            </a:pPr>
            <a:r>
              <a:rPr lang="en-US" sz="2600" dirty="0"/>
              <a:t>Employer </a:t>
            </a:r>
          </a:p>
          <a:p>
            <a:pPr marL="731520" lvl="1" indent="-365760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Char char="•"/>
              <a:defRPr/>
            </a:pPr>
            <a:r>
              <a:rPr lang="en-US" sz="2400" dirty="0"/>
              <a:t>Group disability plan may be short or long term</a:t>
            </a:r>
          </a:p>
          <a:p>
            <a:pPr marL="731520" lvl="1" indent="-365760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Char char="•"/>
              <a:defRPr/>
            </a:pPr>
            <a:r>
              <a:rPr lang="en-US" sz="2400" dirty="0"/>
              <a:t>Most insurers limit benefits from all sources to no more than 70 to 80% of your take-home pay</a:t>
            </a:r>
          </a:p>
          <a:p>
            <a:pPr marL="365760" indent="-365760" eaLnBrk="1" hangingPunct="1">
              <a:lnSpc>
                <a:spcPct val="90000"/>
              </a:lnSpc>
              <a:spcBef>
                <a:spcPts val="1800"/>
              </a:spcBef>
              <a:buFont typeface="Arial" pitchFamily="34" charset="0"/>
              <a:buChar char="–"/>
              <a:defRPr/>
            </a:pPr>
            <a:r>
              <a:rPr lang="en-US" sz="2600" dirty="0"/>
              <a:t>Social Security</a:t>
            </a:r>
          </a:p>
          <a:p>
            <a:pPr marL="731520" lvl="1" indent="-365760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Char char="•"/>
              <a:defRPr/>
            </a:pPr>
            <a:r>
              <a:rPr lang="en-US" sz="2400" dirty="0"/>
              <a:t>Covers total disability that lasts more than twelve months and you must be unable to do </a:t>
            </a:r>
            <a:r>
              <a:rPr lang="en-US" sz="2400" b="1" dirty="0"/>
              <a:t>any</a:t>
            </a:r>
            <a:r>
              <a:rPr lang="en-US" sz="2400" dirty="0"/>
              <a:t> work</a:t>
            </a:r>
          </a:p>
          <a:p>
            <a:pPr marL="365760" indent="-365760" eaLnBrk="1" hangingPunct="1">
              <a:lnSpc>
                <a:spcPct val="90000"/>
              </a:lnSpc>
              <a:spcBef>
                <a:spcPts val="1800"/>
              </a:spcBef>
              <a:buFont typeface="Arial" pitchFamily="34" charset="0"/>
              <a:buChar char="–"/>
              <a:defRPr/>
            </a:pPr>
            <a:r>
              <a:rPr lang="en-US" sz="2600" dirty="0"/>
              <a:t>Worker’s Compensation</a:t>
            </a:r>
          </a:p>
          <a:p>
            <a:pPr marL="731520" indent="-365760" eaLnBrk="1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Char char="•"/>
              <a:defRPr/>
            </a:pPr>
            <a:r>
              <a:rPr lang="en-US" sz="2600" dirty="0"/>
              <a:t>Applies if your accident or illness occurred at your place of work or resulted from your type of employment</a:t>
            </a:r>
          </a:p>
        </p:txBody>
      </p:sp>
      <p:sp>
        <p:nvSpPr>
          <p:cNvPr id="39940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11-</a:t>
            </a:r>
            <a:fld id="{D072716D-B863-45F3-8F2F-43D3D61E4B82}" type="slidenum">
              <a:rPr lang="en-US" altLang="en-US" sz="1400">
                <a:cs typeface="Arial" panose="020B0604020202020204" pitchFamily="34" charset="0"/>
              </a:rPr>
              <a:pPr eaLnBrk="1" hangingPunct="1"/>
              <a:t>38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High Medical Costs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65760" lvl="1" indent="-365760" eaLnBrk="1" hangingPunct="1">
              <a:defRPr/>
            </a:pPr>
            <a:r>
              <a:rPr lang="en-US" sz="2600" dirty="0"/>
              <a:t>Annual health care spending is expected to grow to almost 20% of GDP by 2024</a:t>
            </a:r>
          </a:p>
          <a:p>
            <a:pPr marL="365760" lvl="1" indent="-365760" eaLnBrk="1" hangingPunct="1">
              <a:defRPr/>
            </a:pPr>
            <a:r>
              <a:rPr lang="en-US" sz="2600" dirty="0"/>
              <a:t>Yet about 33 million people have no health insurance</a:t>
            </a:r>
          </a:p>
          <a:p>
            <a:pPr marL="365760" indent="-365760" eaLnBrk="1" hangingPunct="1">
              <a:buFont typeface="Arial" pitchFamily="34" charset="0"/>
              <a:buChar char="–"/>
              <a:defRPr/>
            </a:pPr>
            <a:r>
              <a:rPr lang="en-US" sz="2600" dirty="0"/>
              <a:t>High administrative costs</a:t>
            </a:r>
          </a:p>
          <a:p>
            <a:pPr marL="731520" lvl="1" eaLnBrk="1" hangingPunct="1">
              <a:buSzPct val="80000"/>
              <a:buFont typeface="Arial" pitchFamily="34" charset="0"/>
              <a:buChar char="•"/>
              <a:defRPr/>
            </a:pPr>
            <a:r>
              <a:rPr lang="en-US" sz="2600" dirty="0"/>
              <a:t>11% of health care dollar versus 1% in Canada</a:t>
            </a:r>
          </a:p>
        </p:txBody>
      </p:sp>
      <p:sp>
        <p:nvSpPr>
          <p:cNvPr id="5124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11-</a:t>
            </a:r>
            <a:fld id="{227B8325-7736-4296-8A80-F63CF0EC7DDB}" type="slidenum">
              <a:rPr lang="en-US" altLang="en-US" sz="1400">
                <a:cs typeface="Arial" panose="020B0604020202020204" pitchFamily="34" charset="0"/>
              </a:rPr>
              <a:pPr eaLnBrk="1" hangingPunct="1"/>
              <a:t>4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63400"/>
            <a:ext cx="8077200" cy="128016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z="3600" dirty="0"/>
              <a:t>Why Does Health Care Cost So Much?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/>
          <a:lstStyle/>
          <a:p>
            <a:pPr marL="365760" indent="-365760" eaLnBrk="1" hangingPunct="1">
              <a:lnSpc>
                <a:spcPct val="90000"/>
              </a:lnSpc>
              <a:spcBef>
                <a:spcPts val="1800"/>
              </a:spcBef>
              <a:buFont typeface="Arial" pitchFamily="34" charset="0"/>
              <a:buChar char="–"/>
              <a:defRPr/>
            </a:pPr>
            <a:r>
              <a:rPr lang="en-US" sz="2400" dirty="0"/>
              <a:t>Use of sophisticated, expensive technologies</a:t>
            </a:r>
            <a:endParaRPr lang="en-US" sz="1500" dirty="0"/>
          </a:p>
          <a:p>
            <a:pPr marL="365760" indent="-365760" eaLnBrk="1" hangingPunct="1">
              <a:lnSpc>
                <a:spcPct val="90000"/>
              </a:lnSpc>
              <a:spcBef>
                <a:spcPts val="1800"/>
              </a:spcBef>
              <a:buFont typeface="Arial" pitchFamily="34" charset="0"/>
              <a:buChar char="–"/>
              <a:defRPr/>
            </a:pPr>
            <a:r>
              <a:rPr lang="en-US" sz="2400" dirty="0"/>
              <a:t>Duplication of tests and technologies</a:t>
            </a:r>
          </a:p>
          <a:p>
            <a:pPr marL="365760" indent="-365760" eaLnBrk="1" hangingPunct="1">
              <a:lnSpc>
                <a:spcPct val="90000"/>
              </a:lnSpc>
              <a:spcBef>
                <a:spcPts val="1800"/>
              </a:spcBef>
              <a:buFont typeface="Arial" pitchFamily="34" charset="0"/>
              <a:buChar char="–"/>
              <a:defRPr/>
            </a:pPr>
            <a:r>
              <a:rPr lang="en-US" sz="2400" dirty="0"/>
              <a:t>Increases in the variety and frequency of treatments</a:t>
            </a:r>
            <a:endParaRPr lang="en-US" sz="1500" dirty="0"/>
          </a:p>
          <a:p>
            <a:pPr marL="365760" indent="-365760" eaLnBrk="1" hangingPunct="1">
              <a:lnSpc>
                <a:spcPct val="90000"/>
              </a:lnSpc>
              <a:spcBef>
                <a:spcPts val="1800"/>
              </a:spcBef>
              <a:buFont typeface="Arial" pitchFamily="34" charset="0"/>
              <a:buChar char="–"/>
              <a:defRPr/>
            </a:pPr>
            <a:r>
              <a:rPr lang="en-US" sz="2400" dirty="0"/>
              <a:t>Increasing number and longevity of elderly people</a:t>
            </a:r>
            <a:endParaRPr lang="en-US" sz="1500" dirty="0"/>
          </a:p>
          <a:p>
            <a:pPr marL="365760" indent="-365760" eaLnBrk="1" hangingPunct="1">
              <a:lnSpc>
                <a:spcPct val="90000"/>
              </a:lnSpc>
              <a:spcBef>
                <a:spcPts val="1800"/>
              </a:spcBef>
              <a:buFont typeface="Arial" pitchFamily="34" charset="0"/>
              <a:buChar char="–"/>
              <a:defRPr/>
            </a:pPr>
            <a:r>
              <a:rPr lang="en-US" sz="2400" dirty="0"/>
              <a:t>Regulations that result in cost shifting rather than cost reduction</a:t>
            </a:r>
          </a:p>
        </p:txBody>
      </p:sp>
      <p:sp>
        <p:nvSpPr>
          <p:cNvPr id="6148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11-</a:t>
            </a:r>
            <a:fld id="{98526C06-95DF-4A62-BC46-A189D5478D4C}" type="slidenum">
              <a:rPr lang="en-US" altLang="en-US" sz="1400">
                <a:cs typeface="Arial" panose="020B0604020202020204" pitchFamily="34" charset="0"/>
              </a:rPr>
              <a:pPr eaLnBrk="1" hangingPunct="1"/>
              <a:t>5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/>
              <a:t>Why Does Health Care Cost So Much?</a:t>
            </a:r>
            <a:br>
              <a:rPr lang="en-US" altLang="en-US" sz="3600" dirty="0"/>
            </a:br>
            <a:r>
              <a:rPr lang="en-US" altLang="en-US" sz="1800" dirty="0"/>
              <a:t>(continued)</a:t>
            </a:r>
            <a:endParaRPr lang="en-US" altLang="en-US" sz="3200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1403350" y="1600200"/>
            <a:ext cx="7588250" cy="4525963"/>
          </a:xfrm>
        </p:spPr>
        <p:txBody>
          <a:bodyPr/>
          <a:lstStyle/>
          <a:p>
            <a:pPr marL="365760" indent="-365760" eaLnBrk="1" hangingPunct="1">
              <a:lnSpc>
                <a:spcPct val="80000"/>
              </a:lnSpc>
              <a:spcBef>
                <a:spcPts val="1800"/>
              </a:spcBef>
              <a:buFont typeface="Arial" pitchFamily="34" charset="0"/>
              <a:buChar char="–"/>
              <a:defRPr/>
            </a:pPr>
            <a:r>
              <a:rPr lang="en-US" sz="2400" dirty="0"/>
              <a:t>Increasing number of accidents and crimes that require emergency medical services</a:t>
            </a:r>
          </a:p>
          <a:p>
            <a:pPr marL="365760" indent="-365760" eaLnBrk="1" hangingPunct="1">
              <a:lnSpc>
                <a:spcPct val="80000"/>
              </a:lnSpc>
              <a:spcBef>
                <a:spcPts val="1800"/>
              </a:spcBef>
              <a:buFont typeface="Arial" pitchFamily="34" charset="0"/>
              <a:buChar char="–"/>
              <a:defRPr/>
            </a:pPr>
            <a:r>
              <a:rPr lang="en-US" sz="2400" dirty="0"/>
              <a:t>Limited competition and restrictive work rules in the health care delivery system</a:t>
            </a:r>
          </a:p>
          <a:p>
            <a:pPr marL="365760" indent="-365760" eaLnBrk="1" hangingPunct="1">
              <a:lnSpc>
                <a:spcPct val="80000"/>
              </a:lnSpc>
              <a:spcBef>
                <a:spcPts val="1800"/>
              </a:spcBef>
              <a:buFont typeface="Arial" pitchFamily="34" charset="0"/>
              <a:buChar char="–"/>
              <a:defRPr/>
            </a:pPr>
            <a:r>
              <a:rPr lang="en-US" sz="2400" dirty="0"/>
              <a:t>Labor intensiveness and rapid average earnings growth for health care professionals</a:t>
            </a:r>
          </a:p>
          <a:p>
            <a:pPr marL="365760" indent="-365760" eaLnBrk="1" hangingPunct="1">
              <a:lnSpc>
                <a:spcPct val="80000"/>
              </a:lnSpc>
              <a:spcBef>
                <a:spcPts val="1800"/>
              </a:spcBef>
              <a:buFont typeface="Arial" pitchFamily="34" charset="0"/>
              <a:buChar char="–"/>
              <a:defRPr/>
            </a:pPr>
            <a:r>
              <a:rPr lang="en-US" sz="2400" dirty="0"/>
              <a:t>Using more expensive medical care than necessary</a:t>
            </a:r>
          </a:p>
          <a:p>
            <a:pPr marL="365760" indent="-365760" eaLnBrk="1" hangingPunct="1">
              <a:lnSpc>
                <a:spcPct val="80000"/>
              </a:lnSpc>
              <a:spcBef>
                <a:spcPts val="1800"/>
              </a:spcBef>
              <a:buFont typeface="Arial" pitchFamily="34" charset="0"/>
              <a:buChar char="–"/>
              <a:defRPr/>
            </a:pPr>
            <a:r>
              <a:rPr lang="en-US" sz="2400" dirty="0"/>
              <a:t>Malpractice insurance and fraud</a:t>
            </a:r>
          </a:p>
          <a:p>
            <a:pPr marL="365760" indent="-365760" eaLnBrk="1" hangingPunct="1">
              <a:lnSpc>
                <a:spcPct val="80000"/>
              </a:lnSpc>
              <a:spcBef>
                <a:spcPts val="1800"/>
              </a:spcBef>
              <a:buFont typeface="Arial" pitchFamily="34" charset="0"/>
              <a:buChar char="–"/>
              <a:defRPr/>
            </a:pPr>
            <a:r>
              <a:rPr lang="en-US" sz="2400" dirty="0"/>
              <a:t>Built-in inflation in health care delivery system</a:t>
            </a:r>
          </a:p>
          <a:p>
            <a:pPr marL="365760" indent="-365760" eaLnBrk="1" hangingPunct="1">
              <a:lnSpc>
                <a:spcPct val="80000"/>
              </a:lnSpc>
              <a:spcBef>
                <a:spcPts val="1800"/>
              </a:spcBef>
              <a:buFont typeface="Arial" pitchFamily="34" charset="0"/>
              <a:buChar char="–"/>
              <a:defRPr/>
            </a:pPr>
            <a:r>
              <a:rPr lang="en-US" sz="2400" dirty="0"/>
              <a:t>Aging baby boomers</a:t>
            </a:r>
            <a:endParaRPr lang="en-US" sz="2200" dirty="0"/>
          </a:p>
        </p:txBody>
      </p:sp>
      <p:sp>
        <p:nvSpPr>
          <p:cNvPr id="7172" name="Text Box 11"/>
          <p:cNvSpPr txBox="1">
            <a:spLocks noChangeArrowheads="1"/>
          </p:cNvSpPr>
          <p:nvPr/>
        </p:nvSpPr>
        <p:spPr bwMode="auto">
          <a:xfrm>
            <a:off x="8529638" y="6477000"/>
            <a:ext cx="5381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11-</a:t>
            </a:r>
            <a:fld id="{D206175E-B78C-44F3-B8C2-96C7A042F781}" type="slidenum">
              <a:rPr lang="en-US" altLang="en-US" sz="1400">
                <a:cs typeface="Arial" panose="020B0604020202020204" pitchFamily="34" charset="0"/>
              </a:rPr>
              <a:pPr eaLnBrk="1" hangingPunct="1"/>
              <a:t>6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dirty="0"/>
              <a:t>What is Being Done About the </a:t>
            </a:r>
            <a:br>
              <a:rPr lang="en-US" altLang="en-US" dirty="0"/>
            </a:br>
            <a:r>
              <a:rPr lang="en-US" altLang="en-US" dirty="0"/>
              <a:t>High Costs of Health Care?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/>
          <a:lstStyle/>
          <a:p>
            <a:pPr marL="365760" indent="-365760" eaLnBrk="1" hangingPunct="1">
              <a:lnSpc>
                <a:spcPct val="80000"/>
              </a:lnSpc>
              <a:spcBef>
                <a:spcPts val="1200"/>
              </a:spcBef>
              <a:buFont typeface="Arial" pitchFamily="34" charset="0"/>
              <a:buChar char="–"/>
              <a:defRPr/>
            </a:pPr>
            <a:r>
              <a:rPr lang="en-US" sz="2600" dirty="0"/>
              <a:t>Careful review of fees and charges</a:t>
            </a:r>
          </a:p>
          <a:p>
            <a:pPr marL="365760" indent="-365760" eaLnBrk="1" hangingPunct="1">
              <a:lnSpc>
                <a:spcPct val="80000"/>
              </a:lnSpc>
              <a:spcBef>
                <a:spcPts val="1200"/>
              </a:spcBef>
              <a:buFont typeface="Arial" pitchFamily="34" charset="0"/>
              <a:buChar char="–"/>
              <a:defRPr/>
            </a:pPr>
            <a:r>
              <a:rPr lang="en-US" sz="2600" dirty="0"/>
              <a:t>Establish incentives for preventive care and services provided out of the hospital where medically acceptable</a:t>
            </a:r>
          </a:p>
          <a:p>
            <a:pPr marL="365760" indent="-365760" eaLnBrk="1" hangingPunct="1">
              <a:lnSpc>
                <a:spcPct val="80000"/>
              </a:lnSpc>
              <a:spcBef>
                <a:spcPts val="1200"/>
              </a:spcBef>
              <a:buFont typeface="Arial" pitchFamily="34" charset="0"/>
              <a:buChar char="–"/>
              <a:defRPr/>
            </a:pPr>
            <a:r>
              <a:rPr lang="en-US" sz="2600" dirty="0"/>
              <a:t>Involve community in balancing health care needs and health care resources</a:t>
            </a:r>
          </a:p>
          <a:p>
            <a:pPr marL="365760" indent="-365760" eaLnBrk="1" hangingPunct="1">
              <a:lnSpc>
                <a:spcPct val="80000"/>
              </a:lnSpc>
              <a:spcBef>
                <a:spcPts val="1200"/>
              </a:spcBef>
              <a:buFont typeface="Arial" pitchFamily="34" charset="0"/>
              <a:buChar char="–"/>
              <a:defRPr/>
            </a:pPr>
            <a:r>
              <a:rPr lang="en-US" sz="2600" dirty="0"/>
              <a:t>Encourage prepaid group practices</a:t>
            </a:r>
          </a:p>
          <a:p>
            <a:pPr marL="365760" indent="-365760" eaLnBrk="1" hangingPunct="1">
              <a:lnSpc>
                <a:spcPct val="80000"/>
              </a:lnSpc>
              <a:spcBef>
                <a:spcPts val="1200"/>
              </a:spcBef>
              <a:buFont typeface="Arial" pitchFamily="34" charset="0"/>
              <a:buChar char="–"/>
              <a:defRPr/>
            </a:pPr>
            <a:r>
              <a:rPr lang="en-US" sz="2600" dirty="0"/>
              <a:t>Support community health education programs so people take better care of themselves</a:t>
            </a:r>
          </a:p>
          <a:p>
            <a:pPr marL="365760" indent="-365760" eaLnBrk="1" hangingPunct="1">
              <a:lnSpc>
                <a:spcPct val="80000"/>
              </a:lnSpc>
              <a:spcBef>
                <a:spcPts val="1200"/>
              </a:spcBef>
              <a:buFont typeface="Arial" pitchFamily="34" charset="0"/>
              <a:buChar char="–"/>
              <a:defRPr/>
            </a:pPr>
            <a:r>
              <a:rPr lang="en-US" sz="2600" dirty="0"/>
              <a:t>Physicians encourage patients to pay cash for routine care</a:t>
            </a:r>
          </a:p>
        </p:txBody>
      </p:sp>
      <p:sp>
        <p:nvSpPr>
          <p:cNvPr id="8196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11-</a:t>
            </a:r>
            <a:fld id="{CDC2EDE1-337C-4FB4-B87D-DE2761F161FC}" type="slidenum">
              <a:rPr lang="en-US" altLang="en-US" sz="1400">
                <a:cs typeface="Arial" panose="020B0604020202020204" pitchFamily="34" charset="0"/>
              </a:rPr>
              <a:pPr eaLnBrk="1" hangingPunct="1"/>
              <a:t>7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dirty="0"/>
              <a:t>What Can You Do to Reduce Personal Health Care Costs?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/>
          <a:lstStyle/>
          <a:p>
            <a:pPr marL="365760" indent="-365760" eaLnBrk="1" hangingPunct="1">
              <a:spcBef>
                <a:spcPts val="1200"/>
              </a:spcBef>
              <a:buFont typeface="Arial" pitchFamily="34" charset="0"/>
              <a:buChar char="–"/>
              <a:defRPr/>
            </a:pPr>
            <a:r>
              <a:rPr lang="en-US" sz="2600" dirty="0"/>
              <a:t>Consider participating in a flexible spending account</a:t>
            </a:r>
          </a:p>
          <a:p>
            <a:pPr marL="365760" indent="-365760" eaLnBrk="1" hangingPunct="1">
              <a:spcBef>
                <a:spcPts val="1200"/>
              </a:spcBef>
              <a:buFont typeface="Arial" pitchFamily="34" charset="0"/>
              <a:buChar char="–"/>
              <a:defRPr/>
            </a:pPr>
            <a:r>
              <a:rPr lang="en-US" sz="2600" dirty="0"/>
              <a:t>Consider a high-deductible health plan</a:t>
            </a:r>
          </a:p>
          <a:p>
            <a:pPr marL="365760" indent="-365760" eaLnBrk="1" hangingPunct="1">
              <a:spcBef>
                <a:spcPts val="1200"/>
              </a:spcBef>
              <a:buFont typeface="Arial" pitchFamily="34" charset="0"/>
              <a:buChar char="–"/>
              <a:defRPr/>
            </a:pPr>
            <a:r>
              <a:rPr lang="en-US" sz="2600" dirty="0"/>
              <a:t>Ask for less expensive generic drugs</a:t>
            </a:r>
          </a:p>
          <a:p>
            <a:pPr marL="365760" indent="-365760" eaLnBrk="1" hangingPunct="1">
              <a:spcBef>
                <a:spcPts val="1200"/>
              </a:spcBef>
              <a:buFont typeface="Arial" pitchFamily="34" charset="0"/>
              <a:buChar char="–"/>
              <a:defRPr/>
            </a:pPr>
            <a:r>
              <a:rPr lang="en-US" sz="2600" dirty="0"/>
              <a:t>Use a mail-order or online pharmacy for long term drugs</a:t>
            </a:r>
          </a:p>
          <a:p>
            <a:pPr marL="365760" indent="-365760" eaLnBrk="1" hangingPunct="1">
              <a:spcBef>
                <a:spcPts val="1200"/>
              </a:spcBef>
              <a:buFont typeface="Arial" pitchFamily="34" charset="0"/>
              <a:buChar char="–"/>
              <a:defRPr/>
            </a:pPr>
            <a:r>
              <a:rPr lang="en-US" sz="2600" dirty="0"/>
              <a:t>Review free or low-cost coverage for uninsured children through state</a:t>
            </a:r>
          </a:p>
        </p:txBody>
      </p:sp>
      <p:sp>
        <p:nvSpPr>
          <p:cNvPr id="9220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11-</a:t>
            </a:r>
            <a:fld id="{75BD623B-2484-49AC-AFA5-B209D49A0EB3}" type="slidenum">
              <a:rPr lang="en-US" altLang="en-US" sz="1400">
                <a:cs typeface="Arial" panose="020B0604020202020204" pitchFamily="34" charset="0"/>
              </a:rPr>
              <a:pPr eaLnBrk="1" hangingPunct="1"/>
              <a:t>8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dirty="0"/>
              <a:t>What Can You Do to Reduce Personal Health Care Costs?</a:t>
            </a:r>
            <a:br>
              <a:rPr lang="en-US" altLang="en-US" dirty="0"/>
            </a:br>
            <a:r>
              <a:rPr lang="en-US" altLang="en-US" sz="1800" dirty="0"/>
              <a:t>(continued)</a:t>
            </a:r>
            <a:endParaRPr lang="en-US" altLang="en-US" sz="4000" dirty="0"/>
          </a:p>
        </p:txBody>
      </p:sp>
      <p:sp>
        <p:nvSpPr>
          <p:cNvPr id="2" name="Rectangle 3"/>
          <p:cNvSpPr>
            <a:spLocks noGrp="1" noChangeArrowheads="1"/>
          </p:cNvSpPr>
          <p:nvPr>
            <p:ph idx="1"/>
          </p:nvPr>
        </p:nvSpPr>
        <p:spPr>
          <a:xfrm>
            <a:off x="1403350" y="1600200"/>
            <a:ext cx="7435850" cy="4525963"/>
          </a:xfrm>
        </p:spPr>
        <p:txBody>
          <a:bodyPr lIns="90488" tIns="44450" rIns="90488" bIns="44450"/>
          <a:lstStyle/>
          <a:p>
            <a:pPr marL="365760" indent="-365760" eaLnBrk="1" hangingPunct="1">
              <a:spcBef>
                <a:spcPts val="1200"/>
              </a:spcBef>
              <a:buFont typeface="Arial" pitchFamily="34" charset="0"/>
              <a:buChar char="–"/>
              <a:defRPr/>
            </a:pPr>
            <a:r>
              <a:rPr lang="en-US" sz="2600" dirty="0"/>
              <a:t>Review state plans for prescription drug assistance</a:t>
            </a:r>
          </a:p>
          <a:p>
            <a:pPr marL="365760" indent="-365760" eaLnBrk="1" hangingPunct="1">
              <a:spcBef>
                <a:spcPts val="1200"/>
              </a:spcBef>
              <a:buFont typeface="Arial" pitchFamily="34" charset="0"/>
              <a:buChar char="–"/>
              <a:defRPr/>
            </a:pPr>
            <a:r>
              <a:rPr lang="en-US" sz="2600" dirty="0"/>
              <a:t>Follow up with doctor by phone if allowed</a:t>
            </a:r>
          </a:p>
          <a:p>
            <a:pPr marL="365760" indent="-365760" eaLnBrk="1" hangingPunct="1">
              <a:spcBef>
                <a:spcPts val="1200"/>
              </a:spcBef>
              <a:buFont typeface="Arial" pitchFamily="34" charset="0"/>
              <a:buChar char="–"/>
              <a:defRPr/>
            </a:pPr>
            <a:r>
              <a:rPr lang="en-US" sz="2600" dirty="0"/>
              <a:t>Investigate non-urgent procedures recommended by doctor</a:t>
            </a:r>
          </a:p>
          <a:p>
            <a:pPr marL="365760" indent="-365760" eaLnBrk="1" hangingPunct="1">
              <a:spcBef>
                <a:spcPts val="1200"/>
              </a:spcBef>
              <a:buFont typeface="Arial" pitchFamily="34" charset="0"/>
              <a:buChar char="–"/>
              <a:defRPr/>
            </a:pPr>
            <a:r>
              <a:rPr lang="en-US" sz="2600" dirty="0"/>
              <a:t>Review billing statements for errors</a:t>
            </a:r>
          </a:p>
          <a:p>
            <a:pPr marL="365760" indent="-365760" eaLnBrk="1" hangingPunct="1">
              <a:spcBef>
                <a:spcPts val="1200"/>
              </a:spcBef>
              <a:buFont typeface="Arial" pitchFamily="34" charset="0"/>
              <a:buChar char="–"/>
              <a:defRPr/>
            </a:pPr>
            <a:r>
              <a:rPr lang="en-US" sz="2600" dirty="0"/>
              <a:t>Appeal unfair decisions by your health plan</a:t>
            </a:r>
          </a:p>
          <a:p>
            <a:pPr marL="365760" indent="-365760" eaLnBrk="1" hangingPunct="1">
              <a:spcBef>
                <a:spcPts val="1200"/>
              </a:spcBef>
              <a:buFont typeface="Arial" pitchFamily="34" charset="0"/>
              <a:buChar char="–"/>
              <a:defRPr/>
            </a:pPr>
            <a:r>
              <a:rPr lang="en-US" sz="2600" dirty="0"/>
              <a:t>Practice preventive care</a:t>
            </a:r>
          </a:p>
        </p:txBody>
      </p:sp>
      <p:sp>
        <p:nvSpPr>
          <p:cNvPr id="10244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11-</a:t>
            </a:r>
            <a:fld id="{AE9449C1-60F9-48DB-86F2-C9B60941733E}" type="slidenum">
              <a:rPr lang="en-US" altLang="en-US" sz="1400">
                <a:cs typeface="Arial" panose="020B0604020202020204" pitchFamily="34" charset="0"/>
              </a:rPr>
              <a:pPr eaLnBrk="1" hangingPunct="1"/>
              <a:t>9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 autoUpdateAnimBg="0"/>
    </p:bldLst>
  </p:timing>
</p:sld>
</file>

<file path=ppt/theme/theme1.xml><?xml version="1.0" encoding="utf-8"?>
<a:theme xmlns:a="http://schemas.openxmlformats.org/drawingml/2006/main" name="Design templat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Default Design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Design template</Template>
  <TotalTime>2702071436</TotalTime>
  <Pages>22</Pages>
  <Words>1963</Words>
  <Application>Microsoft Office PowerPoint</Application>
  <PresentationFormat>Letter Paper (8.5x11 in)</PresentationFormat>
  <Paragraphs>297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3" baseType="lpstr">
      <vt:lpstr>Arial</vt:lpstr>
      <vt:lpstr>Bradley Hand ITC</vt:lpstr>
      <vt:lpstr>Georgia</vt:lpstr>
      <vt:lpstr>Times New Roman</vt:lpstr>
      <vt:lpstr>Design template</vt:lpstr>
      <vt:lpstr>Chapter 11</vt:lpstr>
      <vt:lpstr> Chapter 11 Learning Objectives </vt:lpstr>
      <vt:lpstr>Health Care Costs</vt:lpstr>
      <vt:lpstr>High Medical Costs</vt:lpstr>
      <vt:lpstr>Why Does Health Care Cost So Much?</vt:lpstr>
      <vt:lpstr>Why Does Health Care Cost So Much? (continued)</vt:lpstr>
      <vt:lpstr>What is Being Done About the  High Costs of Health Care?</vt:lpstr>
      <vt:lpstr>What Can You Do to Reduce Personal Health Care Costs?</vt:lpstr>
      <vt:lpstr>What Can You Do to Reduce Personal Health Care Costs? (continued)</vt:lpstr>
      <vt:lpstr>What Can You Do to Reduce Personal Health Care Costs? (concluded)</vt:lpstr>
      <vt:lpstr>Health Insurance and  Financial Planning</vt:lpstr>
      <vt:lpstr>Group Health Insurance</vt:lpstr>
      <vt:lpstr>Individual Health Insurance and Supplementing Your Group Insurance</vt:lpstr>
      <vt:lpstr>Medical Coverage and Divorce</vt:lpstr>
      <vt:lpstr>Types of Health Insurance Coverage</vt:lpstr>
      <vt:lpstr>Types of Medical Coverage</vt:lpstr>
      <vt:lpstr>Types of Medical Coverage (continued)</vt:lpstr>
      <vt:lpstr>Types of Medical Coverage (concluded)</vt:lpstr>
      <vt:lpstr>Deductibles and Coinsurance</vt:lpstr>
      <vt:lpstr>Long-Term Care Insurance</vt:lpstr>
      <vt:lpstr>Major Provisions in a Health Insurance Policy</vt:lpstr>
      <vt:lpstr>Major Provisions in a Health Insurance Policy (continued)</vt:lpstr>
      <vt:lpstr>Major Provisions in a Health Insurance Policy (concluded)</vt:lpstr>
      <vt:lpstr>Health Insurance Trade-Offs</vt:lpstr>
      <vt:lpstr>Private Sources of Health Insurance and Health Care</vt:lpstr>
      <vt:lpstr>Health Maintenance Organizations (HMO)</vt:lpstr>
      <vt:lpstr>Preferred Provider Organizations (PPO)</vt:lpstr>
      <vt:lpstr>Other Options</vt:lpstr>
      <vt:lpstr>Government Health Care Programs</vt:lpstr>
      <vt:lpstr>Medicare, Medigap, and Medicaid</vt:lpstr>
      <vt:lpstr>The Patient Protection and Affordable Care Act of 2010</vt:lpstr>
      <vt:lpstr>Individual Shared Responsibility Provision</vt:lpstr>
      <vt:lpstr>Medicare/Medicaid Fraud and Abuse</vt:lpstr>
      <vt:lpstr>Government and Private Consumer Health Information Websites</vt:lpstr>
      <vt:lpstr>Disability Income Insurance</vt:lpstr>
      <vt:lpstr>Definition of Disability</vt:lpstr>
      <vt:lpstr>Disability Insurance Trade-Offs</vt:lpstr>
      <vt:lpstr>Sources of Disability Income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Care and Disability Insurance</dc:title>
  <dc:creator>Family and Consumer Sciences</dc:creator>
  <cp:lastModifiedBy>mlarmon</cp:lastModifiedBy>
  <cp:revision>212</cp:revision>
  <cp:lastPrinted>1996-03-01T19:45:18Z</cp:lastPrinted>
  <dcterms:created xsi:type="dcterms:W3CDTF">1998-03-22T15:09:10Z</dcterms:created>
  <dcterms:modified xsi:type="dcterms:W3CDTF">2016-12-22T19:43:34Z</dcterms:modified>
</cp:coreProperties>
</file>