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41"/>
  </p:notesMasterIdLst>
  <p:handoutMasterIdLst>
    <p:handoutMasterId r:id="rId42"/>
  </p:handoutMasterIdLst>
  <p:sldIdLst>
    <p:sldId id="315" r:id="rId2"/>
    <p:sldId id="294" r:id="rId3"/>
    <p:sldId id="306" r:id="rId4"/>
    <p:sldId id="301" r:id="rId5"/>
    <p:sldId id="299" r:id="rId6"/>
    <p:sldId id="258" r:id="rId7"/>
    <p:sldId id="279" r:id="rId8"/>
    <p:sldId id="308" r:id="rId9"/>
    <p:sldId id="259" r:id="rId10"/>
    <p:sldId id="316" r:id="rId11"/>
    <p:sldId id="317" r:id="rId12"/>
    <p:sldId id="262" r:id="rId13"/>
    <p:sldId id="263" r:id="rId14"/>
    <p:sldId id="318" r:id="rId15"/>
    <p:sldId id="264" r:id="rId16"/>
    <p:sldId id="310" r:id="rId17"/>
    <p:sldId id="265" r:id="rId18"/>
    <p:sldId id="286" r:id="rId19"/>
    <p:sldId id="311" r:id="rId20"/>
    <p:sldId id="319" r:id="rId21"/>
    <p:sldId id="287" r:id="rId22"/>
    <p:sldId id="268" r:id="rId23"/>
    <p:sldId id="312" r:id="rId24"/>
    <p:sldId id="303" r:id="rId25"/>
    <p:sldId id="269" r:id="rId26"/>
    <p:sldId id="304" r:id="rId27"/>
    <p:sldId id="295" r:id="rId28"/>
    <p:sldId id="313" r:id="rId29"/>
    <p:sldId id="272" r:id="rId30"/>
    <p:sldId id="302" r:id="rId31"/>
    <p:sldId id="320" r:id="rId32"/>
    <p:sldId id="289" r:id="rId33"/>
    <p:sldId id="321" r:id="rId34"/>
    <p:sldId id="282" r:id="rId35"/>
    <p:sldId id="273" r:id="rId36"/>
    <p:sldId id="297" r:id="rId37"/>
    <p:sldId id="298" r:id="rId38"/>
    <p:sldId id="305" r:id="rId39"/>
    <p:sldId id="275" r:id="rId40"/>
  </p:sldIdLst>
  <p:sldSz cx="9144000" cy="6858000" type="letter"/>
  <p:notesSz cx="6856413" cy="9142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Grant" initials="MG" lastIdx="1" clrIdx="0"/>
  <p:cmAuthor id="2" name="AW" initials="AW" lastIdx="2" clrIdx="1">
    <p:extLst>
      <p:ext uri="{19B8F6BF-5375-455C-9EA6-DF929625EA0E}">
        <p15:presenceInfo xmlns:p15="http://schemas.microsoft.com/office/powerpoint/2012/main" userId="AW" providerId="None"/>
      </p:ext>
    </p:extLst>
  </p:cmAuthor>
  <p:cmAuthor id="3" name="mlarmon" initials="m" lastIdx="2" clrIdx="2">
    <p:extLst>
      <p:ext uri="{19B8F6BF-5375-455C-9EA6-DF929625EA0E}">
        <p15:presenceInfo xmlns:p15="http://schemas.microsoft.com/office/powerpoint/2012/main" userId="mlarm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1F77"/>
    <a:srgbClr val="063DE8"/>
    <a:srgbClr val="790015"/>
    <a:srgbClr val="CECECE"/>
    <a:srgbClr val="EAEC5E"/>
    <a:srgbClr val="500093"/>
    <a:srgbClr val="A50021"/>
    <a:srgbClr val="CAC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6" autoAdjust="0"/>
    <p:restoredTop sz="94673" autoAdjust="0"/>
  </p:normalViewPr>
  <p:slideViewPr>
    <p:cSldViewPr>
      <p:cViewPr varScale="1">
        <p:scale>
          <a:sx n="84" d="100"/>
          <a:sy n="84" d="100"/>
        </p:scale>
        <p:origin x="17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846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2630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5908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34E98-5D5D-4AF1-985A-6384DBBC1A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49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139F5-C5A4-4889-B440-19D2736A3B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547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60350"/>
            <a:ext cx="196373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5743575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F4AB6-F997-44F0-857B-9BCC66A690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92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199" cy="1280160"/>
          </a:xfrm>
        </p:spPr>
        <p:txBody>
          <a:bodyPr/>
          <a:lstStyle>
            <a:lvl1pPr>
              <a:defRPr sz="3800" baseline="0">
                <a:solidFill>
                  <a:srgbClr val="031F7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600200"/>
            <a:ext cx="74358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D3CBE-DA57-446E-B830-7B7F82C290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840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8F291-9F8F-405B-9126-12AE328215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52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9D4FF-D8A8-4CAC-8E5A-0E5AD7C009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781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7F2E3-C427-4A37-9368-5EDA72782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920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1280160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5E9A5-5D13-40C5-9F1E-880311AF9F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677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4CC3F-B49E-4C5E-B0C6-9FB08CC3F9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912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D648E-288E-4833-94EB-1489C12C35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670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B1E1C-CC43-43D0-8EA8-FC2CE0AC91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875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4E78FF-70B5-43AB-AD50-2472686CFC0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06545" y="6659103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1F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1F77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1F77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1F77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31F77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rate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kumimoji="0" lang="en-US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59B0B9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Chapter 05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590800"/>
            <a:ext cx="6400800" cy="2133600"/>
          </a:xfrm>
        </p:spPr>
        <p:txBody>
          <a:bodyPr/>
          <a:lstStyle/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Financial Services:</a:t>
            </a:r>
          </a:p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Savings Plans and</a:t>
            </a:r>
          </a:p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Payment Accounts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Mobile Banking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295400"/>
            <a:ext cx="7435850" cy="914401"/>
          </a:xfrm>
        </p:spPr>
        <p:txBody>
          <a:bodyPr/>
          <a:lstStyle/>
          <a:p>
            <a:pPr marL="365760" indent="-365760">
              <a:buFont typeface="Arial" pitchFamily="34" charset="0"/>
              <a:buChar char="–"/>
              <a:defRPr/>
            </a:pPr>
            <a:r>
              <a:rPr lang="en-US" sz="2400" dirty="0"/>
              <a:t>Banking using text messages, financial institution’s website, or banking apps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762000" cy="322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5-</a:t>
            </a:r>
            <a:fld id="{AC86FF19-947E-48CD-BE8B-02062F5FF764}" type="slidenum">
              <a:rPr lang="en-US" altLang="en-US"/>
              <a:pPr eaLnBrk="1" hangingPunct="1"/>
              <a:t>10</a:t>
            </a:fld>
            <a:endParaRPr lang="en-US" altLang="en-US" dirty="0"/>
          </a:p>
        </p:txBody>
      </p:sp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7454900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Prepaid Debit Cards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125">
              <a:buFont typeface="Arial" panose="020B0604020202020204" pitchFamily="34" charset="0"/>
              <a:buChar char="–"/>
            </a:pPr>
            <a:r>
              <a:rPr lang="en-US" altLang="en-US" sz="2600" dirty="0"/>
              <a:t>Popular alternative to checking accounts</a:t>
            </a:r>
          </a:p>
          <a:p>
            <a:pPr marL="365760" indent="-365125">
              <a:buFont typeface="Arial" panose="020B0604020202020204" pitchFamily="34" charset="0"/>
              <a:buChar char="–"/>
            </a:pPr>
            <a:r>
              <a:rPr lang="en-US" altLang="en-US" sz="2600" dirty="0"/>
              <a:t>Issued by many financial service providers including banks, credit card companies, retailers (such as Walmart), and nonbank companies</a:t>
            </a:r>
          </a:p>
          <a:p>
            <a:pPr marL="365760" indent="-365125">
              <a:buFont typeface="Arial" panose="020B0604020202020204" pitchFamily="34" charset="0"/>
              <a:buChar char="–"/>
            </a:pPr>
            <a:r>
              <a:rPr lang="en-US" altLang="en-US" sz="2600" dirty="0"/>
              <a:t>Major concern is extensive number of fees a user can encounter due to few current regulations for these cards</a:t>
            </a:r>
          </a:p>
          <a:p>
            <a:pPr marL="365760" indent="-365125">
              <a:buFont typeface="Arial" panose="020B0604020202020204" pitchFamily="34" charset="0"/>
              <a:buChar char="–"/>
            </a:pPr>
            <a:r>
              <a:rPr lang="en-US" altLang="en-US" sz="2600" dirty="0"/>
              <a:t>Benefits include lowering consumer debt by helping to control spending and buying on credit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1219200" cy="23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5-</a:t>
            </a:r>
            <a:fld id="{74DD3CA1-42AE-463E-B691-5E76EEECA1AA}" type="slidenum">
              <a:rPr lang="en-US" altLang="en-US"/>
              <a:pPr eaLnBrk="1" hangingPunct="1"/>
              <a:t>11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Opportunity Costs </a:t>
            </a:r>
            <a:br>
              <a:rPr lang="en-US" altLang="en-US" dirty="0"/>
            </a:br>
            <a:r>
              <a:rPr lang="en-US" altLang="en-US" dirty="0"/>
              <a:t>of Financial Services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Higher returns for long-term savings may be obtained at the cost of </a:t>
            </a:r>
            <a:r>
              <a:rPr lang="en-US" sz="2600" i="1" dirty="0"/>
              <a:t>low liquidity </a:t>
            </a:r>
            <a:r>
              <a:rPr lang="en-US" sz="2600" dirty="0"/>
              <a:t>(inability to obtain your money quickly)</a:t>
            </a:r>
            <a:endParaRPr lang="en-US" sz="2600" i="1" dirty="0"/>
          </a:p>
          <a:p>
            <a:pPr marL="36576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Convenience of nearby ATMs should be considered against service fees</a:t>
            </a:r>
          </a:p>
          <a:p>
            <a:pPr marL="36576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The “no-fee” checking account with a $500 non-interest-earning minimum balance means lost interest earnings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2965CB03-EE07-455D-852F-2FE804E859B4}" type="slidenum">
              <a:rPr lang="en-US" altLang="en-US" sz="1400"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Financial Services</a:t>
            </a:r>
            <a:br>
              <a:rPr lang="en-US" altLang="en-US" dirty="0"/>
            </a:br>
            <a:r>
              <a:rPr lang="en-US" altLang="en-US" dirty="0"/>
              <a:t>and Economic Conditions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760" eaLnBrk="1" hangingPunct="1">
              <a:buClr>
                <a:srgbClr val="002185"/>
              </a:buClr>
              <a:buFont typeface="Arial" pitchFamily="34" charset="0"/>
              <a:buChar char="–"/>
              <a:defRPr/>
            </a:pPr>
            <a:r>
              <a:rPr lang="en-US" sz="2600" dirty="0"/>
              <a:t>Changing interest rates, rising consumer prices, and other economic factors influence financial services</a:t>
            </a:r>
          </a:p>
          <a:p>
            <a:pPr marL="365760" indent="-365760" eaLnBrk="1" hangingPunct="1">
              <a:buClr>
                <a:srgbClr val="002185"/>
              </a:buClr>
              <a:buFont typeface="Arial" pitchFamily="34" charset="0"/>
              <a:buChar char="–"/>
              <a:defRPr/>
            </a:pPr>
            <a:r>
              <a:rPr lang="en-US" sz="2600" dirty="0"/>
              <a:t>Be aware of current trends and future prospects for interest rates</a:t>
            </a:r>
          </a:p>
          <a:p>
            <a:pPr marL="365760" indent="-365760" eaLnBrk="1" hangingPunct="1">
              <a:buClr>
                <a:srgbClr val="002185"/>
              </a:buClr>
              <a:buFont typeface="Arial" pitchFamily="34" charset="0"/>
              <a:buChar char="–"/>
              <a:defRPr/>
            </a:pPr>
            <a:r>
              <a:rPr lang="en-US" sz="2600" dirty="0"/>
              <a:t>Read </a:t>
            </a:r>
            <a:r>
              <a:rPr lang="en-US" sz="2600" i="1" dirty="0"/>
              <a:t>The Wall Street Journal, </a:t>
            </a:r>
            <a:r>
              <a:rPr lang="en-US" sz="2600" dirty="0"/>
              <a:t>business periodicals such as </a:t>
            </a:r>
            <a:r>
              <a:rPr lang="en-US" sz="2600" i="1" dirty="0"/>
              <a:t>Bloomberg Businessweek</a:t>
            </a:r>
            <a:r>
              <a:rPr lang="en-US" sz="2600" dirty="0"/>
              <a:t>, </a:t>
            </a:r>
            <a:r>
              <a:rPr lang="en-US" sz="2600" i="1" dirty="0"/>
              <a:t>Forbes, Fortune</a:t>
            </a:r>
            <a:r>
              <a:rPr lang="en-US" sz="2600" dirty="0"/>
              <a:t>,</a:t>
            </a:r>
            <a:r>
              <a:rPr lang="en-US" sz="2600" i="1" dirty="0"/>
              <a:t> </a:t>
            </a:r>
            <a:r>
              <a:rPr lang="en-US" sz="2600" dirty="0"/>
              <a:t>and other online finance sources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266D28A3-AA1A-4F1F-A1C7-4B318A65B299}" type="slidenum">
              <a:rPr lang="en-US" altLang="en-US" sz="1400"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Interest Rates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–"/>
            </a:pPr>
            <a:r>
              <a:rPr lang="en-US" altLang="en-US" sz="2600" dirty="0"/>
              <a:t>Changing interest rates and decisions related to financial services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77000"/>
            <a:ext cx="762000" cy="23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5-</a:t>
            </a:r>
            <a:fld id="{C040E2EB-F7AB-4656-A67E-1986818A91BE}" type="slidenum">
              <a:rPr lang="en-US" altLang="en-US"/>
              <a:pPr eaLnBrk="1" hangingPunct="1"/>
              <a:t>14</a:t>
            </a:fld>
            <a:endParaRPr lang="en-US" altLang="en-US" dirty="0"/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67913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Financial Institutions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512050" cy="4525963"/>
          </a:xfrm>
        </p:spPr>
        <p:txBody>
          <a:bodyPr lIns="90488" tIns="44450" rIns="90488" bIns="44450"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LO5-2: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Compare the types of financial institutions.</a:t>
            </a:r>
          </a:p>
          <a:p>
            <a:pPr algn="ctr" eaLnBrk="1" hangingPunct="1">
              <a:lnSpc>
                <a:spcPct val="80000"/>
              </a:lnSpc>
              <a:buSzPct val="90000"/>
              <a:buFontTx/>
              <a:buNone/>
              <a:defRPr/>
            </a:pPr>
            <a:endParaRPr lang="en-US" sz="2000" dirty="0"/>
          </a:p>
          <a:p>
            <a:pPr marL="365760" indent="-365760" eaLnBrk="1" hangingPunct="1">
              <a:lnSpc>
                <a:spcPct val="8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sz="2400" dirty="0"/>
              <a:t>DEPOSIT INSTITUTIONS</a:t>
            </a:r>
          </a:p>
          <a:p>
            <a:pPr marL="731520" indent="-365760" eaLnBrk="1" hangingPunct="1">
              <a:lnSpc>
                <a:spcPct val="80000"/>
              </a:lnSpc>
              <a:buSzPct val="90000"/>
              <a:buFont typeface="Arial" pitchFamily="34" charset="0"/>
              <a:buChar char="–"/>
              <a:defRPr/>
            </a:pPr>
            <a:r>
              <a:rPr lang="en-US" sz="2400" b="1" dirty="0"/>
              <a:t>Commercial Banks</a:t>
            </a:r>
            <a:r>
              <a:rPr lang="en-US" sz="2400" dirty="0"/>
              <a:t> 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Offers a full range of services including checking, savings, lending, and other services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Organized as corporations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ts val="0"/>
              </a:spcBef>
              <a:buSzPct val="90000"/>
              <a:buFontTx/>
              <a:buNone/>
              <a:defRPr/>
            </a:pPr>
            <a:endParaRPr lang="en-US" sz="2000" dirty="0"/>
          </a:p>
          <a:p>
            <a:pPr marL="731520" indent="-365760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b="1" dirty="0"/>
              <a:t>Savings and Loan Associations</a:t>
            </a:r>
            <a:r>
              <a:rPr lang="en-US" sz="2400" dirty="0"/>
              <a:t> 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Traditionally, specialized in savings accounts and home mortgages</a:t>
            </a:r>
          </a:p>
          <a:p>
            <a:pPr marL="1097280" lvl="1" indent="-365760" eaLnBrk="1" hangingPunct="1">
              <a:lnSpc>
                <a:spcPct val="8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Today, offer services comparable to banks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18A3065B-CB8E-4FB2-80D3-93F2B395042A}" type="slidenum">
              <a:rPr lang="en-US" altLang="en-US" sz="1400"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Deposit Institutions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125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r>
              <a:rPr lang="en-US" altLang="en-US" sz="2400" b="1" dirty="0"/>
              <a:t>Mutual Savings Banks</a:t>
            </a:r>
          </a:p>
          <a:p>
            <a:pPr marL="731520" lvl="1" indent="-365125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Specialize in savings and mortgages</a:t>
            </a:r>
          </a:p>
          <a:p>
            <a:pPr marL="731520" lvl="1" indent="-365125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They are owned by their depositors</a:t>
            </a:r>
          </a:p>
          <a:p>
            <a:pPr marL="731520" lvl="1" indent="-365125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Mainly located in northeastern United States</a:t>
            </a:r>
          </a:p>
          <a:p>
            <a:pPr marL="730250" indent="-365125" eaLnBrk="1" hangingPunct="1">
              <a:lnSpc>
                <a:spcPct val="80000"/>
              </a:lnSpc>
              <a:spcBef>
                <a:spcPts val="50"/>
              </a:spcBef>
              <a:buFont typeface="Arial" panose="020B0604020202020204" pitchFamily="34" charset="0"/>
              <a:buChar char="–"/>
            </a:pPr>
            <a:endParaRPr lang="en-US" altLang="en-US" sz="2400" b="1" dirty="0"/>
          </a:p>
          <a:p>
            <a:pPr marL="365760" indent="-365125" eaLnBrk="1" hangingPunct="1">
              <a:lnSpc>
                <a:spcPct val="80000"/>
              </a:lnSpc>
              <a:spcBef>
                <a:spcPts val="50"/>
              </a:spcBef>
              <a:buFont typeface="Arial" panose="020B0604020202020204" pitchFamily="34" charset="0"/>
              <a:buChar char="–"/>
            </a:pPr>
            <a:r>
              <a:rPr lang="en-US" altLang="en-US" sz="2400" b="1" dirty="0"/>
              <a:t>Credit Unions</a:t>
            </a:r>
          </a:p>
          <a:p>
            <a:pPr marL="731520" lvl="1" indent="-365125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Are user-owned, nonprofit, cooperative financial institutions</a:t>
            </a:r>
          </a:p>
          <a:p>
            <a:pPr marL="731520" lvl="1" indent="-365125" eaLnBrk="1" hangingPunct="1">
              <a:lnSpc>
                <a:spcPct val="8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Annual banking studies report lower fees and lower loan rates with higher satisfaction levels compared to other financial institutions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793844B6-474F-47E5-BB63-79E62F4C5EB4}" type="slidenum">
              <a:rPr lang="en-US" altLang="en-US" sz="1400"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Other Financial Institutions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lvl="1" indent="-365760" eaLnBrk="1" hangingPunct="1">
              <a:lnSpc>
                <a:spcPct val="90000"/>
              </a:lnSpc>
              <a:defRPr/>
            </a:pPr>
            <a:r>
              <a:rPr lang="en-US" sz="2600" b="1" dirty="0"/>
              <a:t>Life Insurance Companies</a:t>
            </a:r>
            <a:r>
              <a:rPr lang="en-US" sz="2600" dirty="0"/>
              <a:t> </a:t>
            </a:r>
          </a:p>
          <a:p>
            <a:pPr marL="731520" lvl="2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Provides financial security for dependents</a:t>
            </a:r>
          </a:p>
          <a:p>
            <a:pPr marL="731520" lvl="2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Offers insurance plus savings and investment features; recently expanded to offer investment and retirement planning</a:t>
            </a:r>
          </a:p>
          <a:p>
            <a:pPr marL="1097280" lvl="2" indent="-36576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en-US" sz="1200" dirty="0"/>
          </a:p>
          <a:p>
            <a:pPr marL="365760" lvl="1" indent="-365760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600" b="1" dirty="0"/>
              <a:t>Investment Companies </a:t>
            </a:r>
          </a:p>
          <a:p>
            <a:pPr marL="731520" lvl="2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Are also referred to as </a:t>
            </a:r>
            <a:r>
              <a:rPr lang="en-US" sz="2600" i="1" dirty="0"/>
              <a:t>Mutual Funds</a:t>
            </a:r>
          </a:p>
          <a:p>
            <a:pPr marL="731520" lvl="2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Offer a </a:t>
            </a:r>
            <a:r>
              <a:rPr lang="en-US" sz="2600" b="1" dirty="0"/>
              <a:t>money market fund</a:t>
            </a:r>
            <a:r>
              <a:rPr lang="en-US" sz="2600" dirty="0"/>
              <a:t>, which is a combination savings-investment plan,</a:t>
            </a:r>
            <a:r>
              <a:rPr lang="en-US" sz="2600" b="1" dirty="0"/>
              <a:t> </a:t>
            </a:r>
            <a:r>
              <a:rPr lang="en-US" sz="2600" dirty="0"/>
              <a:t>on which you can write a limited number of checks</a:t>
            </a:r>
          </a:p>
          <a:p>
            <a:pPr marL="731520" lvl="2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Accounts are </a:t>
            </a:r>
            <a:r>
              <a:rPr lang="en-US" sz="2600" u="sng" dirty="0"/>
              <a:t>not</a:t>
            </a:r>
            <a:r>
              <a:rPr lang="en-US" sz="2600" dirty="0"/>
              <a:t> covered by federal deposit insurance</a:t>
            </a: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7FAE398F-AC0B-4174-A2D4-F9C5AB4BA50F}" type="slidenum">
              <a:rPr lang="en-US" altLang="en-US" sz="1400"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Other Financial Institutions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2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876800"/>
          </a:xfrm>
        </p:spPr>
        <p:txBody>
          <a:bodyPr/>
          <a:lstStyle/>
          <a:p>
            <a:pPr marL="365760" lvl="1" indent="-365760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600" b="1" dirty="0"/>
              <a:t>Brokerage Firms</a:t>
            </a:r>
          </a:p>
          <a:p>
            <a:pPr marL="731520" lvl="1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Employ investment advisers and financial planners which serve as agents between the buyer and seller for stocks and bonds</a:t>
            </a:r>
          </a:p>
          <a:p>
            <a:pPr marL="1097280" lvl="1" indent="-365760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365760" lvl="1" indent="-365760" eaLnBrk="1" hangingPunct="1">
              <a:lnSpc>
                <a:spcPct val="90000"/>
              </a:lnSpc>
              <a:defRPr/>
            </a:pPr>
            <a:r>
              <a:rPr lang="en-US" sz="2600" b="1" dirty="0"/>
              <a:t>Finance Companies</a:t>
            </a:r>
            <a:r>
              <a:rPr lang="en-US" sz="2600" dirty="0"/>
              <a:t> </a:t>
            </a:r>
          </a:p>
          <a:p>
            <a:pPr marL="731520" lvl="2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Make short and intermediate term loans to consumers and small businesses but at higher rates</a:t>
            </a:r>
          </a:p>
          <a:p>
            <a:pPr marL="1097280" lvl="2" indent="-365760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365760" lvl="2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b="1" dirty="0"/>
              <a:t>Credit Card Companies</a:t>
            </a:r>
          </a:p>
          <a:p>
            <a:pPr marL="731520" lvl="2" indent="-365760" eaLnBrk="1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Fund short-term retail lending</a:t>
            </a:r>
          </a:p>
          <a:p>
            <a:pPr marL="1097280" lvl="2" indent="-365760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365760" lvl="1" indent="-365760" eaLnBrk="1" hangingPunct="1">
              <a:spcBef>
                <a:spcPts val="0"/>
              </a:spcBef>
              <a:defRPr/>
            </a:pPr>
            <a:r>
              <a:rPr lang="en-US" sz="2600" b="1" dirty="0"/>
              <a:t>Mortgage Companies</a:t>
            </a:r>
            <a:r>
              <a:rPr lang="en-US" sz="2400" dirty="0"/>
              <a:t> </a:t>
            </a:r>
          </a:p>
          <a:p>
            <a:pPr marL="731520" lvl="2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Provide loans to customers to purchase homes</a:t>
            </a:r>
          </a:p>
        </p:txBody>
      </p: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FA8A4429-9825-44BE-8DBF-FA31A206C3E0}" type="slidenum">
              <a:rPr lang="en-US" altLang="en-US" sz="1400"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“Unbanked” and High-Cost Alternative Financial Services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1" indent="-365760" eaLnBrk="1" hangingPunct="1">
              <a:defRPr/>
            </a:pPr>
            <a:r>
              <a:rPr lang="en-US" sz="2600" b="1" dirty="0"/>
              <a:t>Pawnshops</a:t>
            </a:r>
          </a:p>
          <a:p>
            <a:pPr marL="731520" lvl="2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Make loans on tangible items but charge higher fees than other financial institutions; used for quick cash; charge can range from 3% to over 100% interest</a:t>
            </a:r>
          </a:p>
          <a:p>
            <a:pPr lvl="2" eaLnBrk="1" hangingPunct="1">
              <a:defRPr/>
            </a:pPr>
            <a:endParaRPr lang="en-US" sz="500" dirty="0"/>
          </a:p>
          <a:p>
            <a:pPr marL="365760" lvl="1" indent="-365760" eaLnBrk="1" hangingPunct="1">
              <a:defRPr/>
            </a:pPr>
            <a:r>
              <a:rPr lang="en-US" sz="2600" b="1" dirty="0"/>
              <a:t>Check-cashing outlets</a:t>
            </a:r>
          </a:p>
          <a:p>
            <a:pPr marL="731520" lvl="2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Charge from 1% to 20% of the face value of a check; the average cost is 2% to 3%</a:t>
            </a:r>
          </a:p>
          <a:p>
            <a:pPr marL="731520" lvl="2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Sometimes called </a:t>
            </a:r>
            <a:r>
              <a:rPr lang="en-US" i="1" dirty="0"/>
              <a:t>currency exchanges</a:t>
            </a: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45F3AC48-24B3-4BD5-A5C1-65739B56E177}" type="slidenum">
              <a:rPr lang="en-US" altLang="en-US" sz="1400"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Chapter 5</a:t>
            </a:r>
            <a:br>
              <a:rPr lang="en-US" altLang="en-US" sz="3800" dirty="0"/>
            </a:br>
            <a:r>
              <a:rPr lang="en-US" altLang="en-US" sz="3800" dirty="0"/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848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LO5-1  Analyze factors that influence the selection 	  and use of financial services.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LO5-2  Compare the types of financial institutions.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LO5-3  Assess the costs and benefits of various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 		  savings plans.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LO5-4  Identify the factors used to evaluate different 	  savings plans.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LO5-5  Evaluate the costs and benefits of different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600" dirty="0"/>
              <a:t>		  types of payment accounts.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0B9FCB8B-ED0B-4041-877B-6B8FE8DE9E62}" type="slidenum">
              <a:rPr lang="en-US" altLang="en-US" sz="1400"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“Unbanked” and High-Cost Alternative Financial Services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1800" dirty="0"/>
              <a:t>(continued)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600200"/>
            <a:ext cx="7435850" cy="4876800"/>
          </a:xfrm>
        </p:spPr>
        <p:txBody>
          <a:bodyPr/>
          <a:lstStyle/>
          <a:p>
            <a:pPr marL="365760" lvl="1" indent="-365760" eaLnBrk="1" hangingPunct="1">
              <a:defRPr/>
            </a:pPr>
            <a:r>
              <a:rPr lang="en-US" sz="2600" b="1" dirty="0"/>
              <a:t>Payday Loans</a:t>
            </a:r>
          </a:p>
          <a:p>
            <a:pPr marL="731520" lvl="2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Referred to as </a:t>
            </a:r>
            <a:r>
              <a:rPr lang="en-US" i="1" dirty="0"/>
              <a:t>cash advances</a:t>
            </a:r>
            <a:r>
              <a:rPr lang="en-US" dirty="0"/>
              <a:t>, </a:t>
            </a:r>
            <a:r>
              <a:rPr lang="en-US" i="1" dirty="0"/>
              <a:t>check advance loans</a:t>
            </a:r>
            <a:r>
              <a:rPr lang="en-US" dirty="0"/>
              <a:t>, </a:t>
            </a:r>
            <a:r>
              <a:rPr lang="en-US" i="1" dirty="0"/>
              <a:t>postdated check loans</a:t>
            </a:r>
            <a:r>
              <a:rPr lang="en-US" dirty="0"/>
              <a:t>, and </a:t>
            </a:r>
            <a:r>
              <a:rPr lang="en-US" i="1" dirty="0"/>
              <a:t>delayed deposit loans</a:t>
            </a:r>
            <a:r>
              <a:rPr lang="en-US" dirty="0"/>
              <a:t>; interest rates charged can be 780% or more</a:t>
            </a:r>
          </a:p>
          <a:p>
            <a:pPr lvl="2" eaLnBrk="1" hangingPunct="1">
              <a:defRPr/>
            </a:pPr>
            <a:endParaRPr lang="en-US" sz="500" dirty="0"/>
          </a:p>
          <a:p>
            <a:pPr marL="365760" lvl="1" indent="-365760" eaLnBrk="1" hangingPunct="1">
              <a:defRPr/>
            </a:pPr>
            <a:r>
              <a:rPr lang="en-US" sz="2600" b="1" dirty="0"/>
              <a:t>Rent-To-Own Centers</a:t>
            </a:r>
          </a:p>
          <a:p>
            <a:pPr marL="731520" lvl="2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Lease products to consumers who can own the item if they complete a certain number of payments; interest rates can be over 300%</a:t>
            </a:r>
          </a:p>
          <a:p>
            <a:pPr marL="1097280" lvl="2" indent="-365760" eaLnBrk="1" hangingPunct="1">
              <a:spcBef>
                <a:spcPts val="0"/>
              </a:spcBef>
              <a:buFont typeface="Courier New" pitchFamily="49" charset="0"/>
              <a:buChar char="o"/>
              <a:defRPr/>
            </a:pPr>
            <a:endParaRPr lang="en-US" sz="1000" dirty="0"/>
          </a:p>
          <a:p>
            <a:pPr marL="365760" lvl="2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b="1" dirty="0"/>
              <a:t>Car Title Loans</a:t>
            </a:r>
            <a:endParaRPr lang="en-US" dirty="0"/>
          </a:p>
          <a:p>
            <a:pPr marL="731520" lvl="2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Provide loans with automobile title as security for a high-interest charge often over 200%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77000"/>
            <a:ext cx="1066800" cy="23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5-</a:t>
            </a:r>
            <a:fld id="{45234F1E-1FDD-4E6C-897C-78828A14DDC2}" type="slidenum">
              <a:rPr lang="en-US" altLang="en-US"/>
              <a:pPr eaLnBrk="1" hangingPunct="1"/>
              <a:t>20</a:t>
            </a:fld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Choosing </a:t>
            </a:r>
            <a:br>
              <a:rPr lang="en-US" altLang="en-US" dirty="0"/>
            </a:br>
            <a:r>
              <a:rPr lang="en-US" altLang="en-US" dirty="0"/>
              <a:t>a Financial Institution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Step 1: List your important features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  <a:p>
            <a:pPr marL="365760" indent="-36576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Step 2: Rank the top 3 or 4 features on “importance”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  <a:p>
            <a:pPr marL="365760" indent="-36576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Step 3: Prepare a list of financial institutions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  <a:p>
            <a:pPr marL="365760" indent="-36576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Step 4: Conduct research </a:t>
            </a:r>
          </a:p>
          <a:p>
            <a:pPr marL="1371600" indent="-27432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200" dirty="0"/>
              <a:t>Talk to others who have used their services</a:t>
            </a:r>
          </a:p>
          <a:p>
            <a:pPr marL="1371600" indent="-27432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200" dirty="0"/>
              <a:t>Research online the services and fees</a:t>
            </a:r>
          </a:p>
          <a:p>
            <a:pPr marL="1371600" indent="-27432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200" dirty="0"/>
              <a:t>Visit the financial institution to meet staff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600" dirty="0"/>
          </a:p>
          <a:p>
            <a:pPr marL="365760" indent="-36576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Step 5: Decide where you will do business based on 	  your needs</a:t>
            </a: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E2F3DF9F-F942-4A40-B83C-5FA7DF040025}" type="slidenum">
              <a:rPr lang="en-US" altLang="en-US" sz="1400"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Savings Plans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LO5-3:</a:t>
            </a:r>
          </a:p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Assess the costs and benefits of various savings plans.</a:t>
            </a:r>
          </a:p>
          <a:p>
            <a:pPr marL="0" indent="0" eaLnBrk="1" hangingPunct="1">
              <a:spcBef>
                <a:spcPts val="0"/>
              </a:spcBef>
              <a:buSzPct val="90000"/>
              <a:buFontTx/>
              <a:buNone/>
              <a:defRPr/>
            </a:pPr>
            <a:endParaRPr lang="en-US" sz="2600" b="1" dirty="0">
              <a:solidFill>
                <a:schemeClr val="accent4"/>
              </a:solidFill>
            </a:endParaRPr>
          </a:p>
          <a:p>
            <a:pPr eaLnBrk="1" hangingPunct="1">
              <a:buSzPct val="90000"/>
              <a:buFont typeface="Arial" pitchFamily="34" charset="0"/>
              <a:buChar char="•"/>
              <a:defRPr/>
            </a:pPr>
            <a:r>
              <a:rPr lang="en-US" sz="2600" dirty="0"/>
              <a:t>REGULAR SAVINGS ACCOUNTS</a:t>
            </a:r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Usually involve a low or no minimum balance</a:t>
            </a:r>
          </a:p>
          <a:p>
            <a:pPr marL="731520" indent="-365760" eaLnBrk="1" hangingPunct="1"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Credit unions call them </a:t>
            </a:r>
            <a:r>
              <a:rPr lang="en-US" sz="2600" b="1" dirty="0"/>
              <a:t>share accounts</a:t>
            </a: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28EBD0A3-2F22-43DB-86D9-E63B954C0B7D}" type="slidenum">
              <a:rPr lang="en-US" altLang="en-US" sz="1400"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Certificates of Deposit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432560"/>
            <a:ext cx="7435850" cy="4693603"/>
          </a:xfrm>
        </p:spPr>
        <p:txBody>
          <a:bodyPr lIns="90488" tIns="44450" rIns="90488" bIns="44450"/>
          <a:lstStyle/>
          <a:p>
            <a:pPr marL="365760" indent="-365760" eaLnBrk="1" hangingPunct="1">
              <a:buSzPct val="90000"/>
            </a:pPr>
            <a:r>
              <a:rPr lang="en-US" altLang="en-US" sz="2400" dirty="0"/>
              <a:t>A </a:t>
            </a:r>
            <a:r>
              <a:rPr lang="en-US" altLang="en-US" sz="2400" b="1" dirty="0"/>
              <a:t>CD</a:t>
            </a:r>
            <a:r>
              <a:rPr lang="en-US" altLang="en-US" sz="2400" dirty="0"/>
              <a:t> is a savings plan that requires you to leave your money on deposit for a set time period, otherwise you incur early withdrawal penalties</a:t>
            </a:r>
          </a:p>
          <a:p>
            <a:pPr marL="731520" lvl="1" indent="-365760" eaLnBrk="1" hangingPunct="1"/>
            <a:r>
              <a:rPr lang="en-US" altLang="en-US" sz="2400" dirty="0"/>
              <a:t>Several types to chose from</a:t>
            </a:r>
          </a:p>
          <a:p>
            <a:pPr marL="731520" lvl="1" indent="-365760" eaLnBrk="1" hangingPunct="1"/>
            <a:r>
              <a:rPr lang="en-US" altLang="en-US" sz="2400" dirty="0"/>
              <a:t>Consider all the earnings and all the costs before saving with a CD or rolling over a CD (automatically buying a new one at maturity)</a:t>
            </a:r>
          </a:p>
          <a:p>
            <a:pPr marL="731520" lvl="1" indent="-365760" eaLnBrk="1" hangingPunct="1"/>
            <a:r>
              <a:rPr lang="en-US" altLang="en-US" sz="2400" dirty="0"/>
              <a:t>Consider creating a CD </a:t>
            </a:r>
            <a:r>
              <a:rPr lang="en-US" altLang="en-US" sz="2400" i="1" dirty="0"/>
              <a:t>portfolio</a:t>
            </a:r>
            <a:r>
              <a:rPr lang="en-US" altLang="en-US" sz="2400" dirty="0"/>
              <a:t> with CDs maturing at different times (3-month, 6-month, 1-year, 2-year)</a:t>
            </a:r>
          </a:p>
          <a:p>
            <a:pPr marL="731520" lvl="1" indent="-365760" eaLnBrk="1" hangingPunct="1"/>
            <a:r>
              <a:rPr lang="en-US" altLang="en-US" sz="2400" dirty="0"/>
              <a:t>Review current information about CD rates at various institutions at </a:t>
            </a:r>
            <a:r>
              <a:rPr lang="en-US" altLang="en-US" sz="2400" dirty="0">
                <a:hlinkClick r:id="rId2"/>
              </a:rPr>
              <a:t>Bankrate</a:t>
            </a:r>
            <a:endParaRPr lang="en-US" altLang="en-US" sz="2400" dirty="0"/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61D85FBF-BA56-4D13-8FF5-6237C9F5D0FC}" type="slidenum">
              <a:rPr lang="en-US" altLang="en-US" sz="1400"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68" y="674341"/>
            <a:ext cx="7543800" cy="603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EFD1156E-83B7-4A9A-A211-5A3018ACCE69}" type="slidenum">
              <a:rPr lang="en-US" altLang="en-US" sz="1400">
                <a:cs typeface="Arial" panose="020B0604020202020204" pitchFamily="34" charset="0"/>
              </a:rPr>
              <a:pPr eaLnBrk="1" hangingPunct="1"/>
              <a:t>24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668" y="76200"/>
            <a:ext cx="8077200" cy="457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Savings Alternatives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Evaluating Savings Plans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LO5-4: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SzPct val="9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Identify the factors used to evaluate different savings plans.</a:t>
            </a:r>
          </a:p>
          <a:p>
            <a:pPr marL="533400" indent="-533400" eaLnBrk="1" hangingPunct="1">
              <a:lnSpc>
                <a:spcPct val="80000"/>
              </a:lnSpc>
              <a:buSzPct val="90000"/>
              <a:buFontTx/>
              <a:buNone/>
              <a:defRPr/>
            </a:pPr>
            <a:endParaRPr lang="en-US" sz="2000" dirty="0"/>
          </a:p>
          <a:p>
            <a:pPr marL="365760" indent="-365760" eaLnBrk="1" hangingPunct="1">
              <a:lnSpc>
                <a:spcPct val="8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sz="2600" dirty="0"/>
              <a:t>RATE OF RETURN</a:t>
            </a:r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dirty="0"/>
              <a:t>Percentage or </a:t>
            </a:r>
            <a:r>
              <a:rPr lang="en-US" sz="2600" i="1" dirty="0"/>
              <a:t>yield </a:t>
            </a:r>
            <a:r>
              <a:rPr lang="en-US" sz="2600" dirty="0"/>
              <a:t>is the increase in value of your savings from earned interest</a:t>
            </a:r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dirty="0"/>
              <a:t>Example: a $100 savings account that earned $3 has a yield of 3 percent ($3/$100)</a:t>
            </a:r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b="1" dirty="0"/>
              <a:t>Compounding</a:t>
            </a:r>
            <a:r>
              <a:rPr lang="en-US" sz="2600" dirty="0"/>
              <a:t> refers to interest that is earned on “previously earned interest”</a:t>
            </a:r>
          </a:p>
          <a:p>
            <a:pPr marL="1097280" lvl="2" indent="-365760" eaLnBrk="1" hangingPunct="1">
              <a:lnSpc>
                <a:spcPct val="8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More frequent compounding means the higher your rate of return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9A53FC61-E281-41EC-B96F-86392FEDBFE0}" type="slidenum">
              <a:rPr lang="en-US" altLang="en-US" sz="1400"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Truth in Savings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600" dirty="0"/>
              <a:t>Truth in Savings defines </a:t>
            </a:r>
            <a:r>
              <a:rPr lang="en-US" altLang="en-US" sz="2600" b="1" dirty="0"/>
              <a:t>Annual Percentage Yield</a:t>
            </a:r>
            <a:r>
              <a:rPr lang="en-US" altLang="en-US" sz="2600" dirty="0"/>
              <a:t> (APY) as the percentage rate a saver should expect to earn</a:t>
            </a:r>
          </a:p>
          <a:p>
            <a:pPr marL="388620" indent="0" eaLnBrk="1" hangingPunct="1">
              <a:lnSpc>
                <a:spcPct val="90000"/>
              </a:lnSpc>
              <a:buSzPct val="80000"/>
              <a:buNone/>
              <a:defRPr/>
            </a:pPr>
            <a:endParaRPr lang="en-US" altLang="en-US" sz="2000" i="1" dirty="0"/>
          </a:p>
          <a:p>
            <a:pPr marL="73152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600" i="1" dirty="0"/>
              <a:t>Formula </a:t>
            </a:r>
            <a:r>
              <a:rPr lang="en-US" altLang="en-US" sz="2600" dirty="0"/>
              <a:t>to calculate the APY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600" dirty="0"/>
              <a:t>	= (100) × (Interest/Principal)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/>
              <a:t>	NOTE: Formula is applicable when the number of days in the term is 365 or when the account does not have a stated maturity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altLang="en-US" sz="1000" dirty="0"/>
          </a:p>
          <a:p>
            <a:pPr marL="1097280" lvl="1" indent="-347472" eaLnBrk="1" hangingPunct="1">
              <a:lnSpc>
                <a:spcPct val="90000"/>
              </a:lnSpc>
              <a:buSzPct val="60000"/>
              <a:buFont typeface="Wingdings" pitchFamily="2" charset="2"/>
              <a:buChar char="q"/>
              <a:defRPr/>
            </a:pPr>
            <a:r>
              <a:rPr lang="en-US" altLang="en-US" sz="2600" dirty="0"/>
              <a:t>Example: </a:t>
            </a:r>
          </a:p>
          <a:p>
            <a:pPr marL="914400" lvl="1" indent="-347472" eaLnBrk="1" hangingPunct="1">
              <a:lnSpc>
                <a:spcPct val="90000"/>
              </a:lnSpc>
              <a:buSzPct val="60000"/>
              <a:buFontTx/>
              <a:buNone/>
              <a:defRPr/>
            </a:pPr>
            <a:r>
              <a:rPr lang="en-US" altLang="en-US" sz="2600" dirty="0"/>
              <a:t>	  </a:t>
            </a:r>
            <a:r>
              <a:rPr lang="en-US" altLang="en-US" sz="2400" dirty="0"/>
              <a:t>Interest of $66 on principal of $1,200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600" dirty="0"/>
              <a:t>	    =(100) × ($66/$1,200)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600" dirty="0"/>
              <a:t>	    = 5.5% (APY)</a:t>
            </a: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ED0650C8-6173-45D2-A2F4-9DB641F2E4EC}" type="slidenum">
              <a:rPr lang="en-US" altLang="en-US" sz="1400">
                <a:cs typeface="Arial" panose="020B0604020202020204" pitchFamily="34" charset="0"/>
              </a:rPr>
              <a:pPr eaLnBrk="1" hangingPunct="1"/>
              <a:t>26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Truth in Savings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22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600" dirty="0"/>
              <a:t>The Truth In Savings law</a:t>
            </a:r>
          </a:p>
          <a:p>
            <a:pPr marL="73152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Purpose is to provide consistency when comparing different savings options at different institutions</a:t>
            </a:r>
          </a:p>
          <a:p>
            <a:pPr eaLnBrk="1" hangingPunct="1">
              <a:lnSpc>
                <a:spcPct val="90000"/>
              </a:lnSpc>
              <a:buSzPct val="90000"/>
              <a:buFontTx/>
              <a:buNone/>
              <a:defRPr/>
            </a:pPr>
            <a:r>
              <a:rPr lang="en-US" altLang="en-US" sz="2400" dirty="0"/>
              <a:t>	</a:t>
            </a:r>
          </a:p>
          <a:p>
            <a:pPr marL="731520" eaLnBrk="1" hangingPunct="1">
              <a:lnSpc>
                <a:spcPct val="9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altLang="en-US" sz="2400" dirty="0"/>
              <a:t>Requires Disclosure of...</a:t>
            </a:r>
          </a:p>
          <a:p>
            <a:pPr marL="1097280" lvl="1" indent="-347472" eaLnBrk="1" hangingPunct="1">
              <a:lnSpc>
                <a:spcPct val="90000"/>
              </a:lnSpc>
              <a:buSzPct val="60000"/>
              <a:buFont typeface="Wingdings" pitchFamily="2" charset="2"/>
              <a:buChar char="q"/>
              <a:defRPr/>
            </a:pPr>
            <a:r>
              <a:rPr lang="en-US" altLang="en-US" sz="2400" dirty="0"/>
              <a:t>Fees on deposit accounts</a:t>
            </a:r>
          </a:p>
          <a:p>
            <a:pPr marL="1097280" lvl="1" indent="-347472" eaLnBrk="1" hangingPunct="1">
              <a:lnSpc>
                <a:spcPct val="90000"/>
              </a:lnSpc>
              <a:buSzPct val="60000"/>
              <a:buFont typeface="Wingdings" pitchFamily="2" charset="2"/>
              <a:buChar char="q"/>
              <a:defRPr/>
            </a:pPr>
            <a:r>
              <a:rPr lang="en-US" altLang="en-US" sz="2400" dirty="0"/>
              <a:t>The interest rate</a:t>
            </a:r>
          </a:p>
          <a:p>
            <a:pPr marL="1097280" lvl="1" indent="-347472" eaLnBrk="1" hangingPunct="1">
              <a:lnSpc>
                <a:spcPct val="90000"/>
              </a:lnSpc>
              <a:buSzPct val="60000"/>
              <a:buFont typeface="Wingdings" pitchFamily="2" charset="2"/>
              <a:buChar char="q"/>
              <a:defRPr/>
            </a:pPr>
            <a:r>
              <a:rPr lang="en-US" altLang="en-US" sz="2400" dirty="0"/>
              <a:t>The annual percentage yield (APY)</a:t>
            </a:r>
          </a:p>
          <a:p>
            <a:pPr marL="1097280" lvl="1" indent="-347472" eaLnBrk="1" hangingPunct="1">
              <a:lnSpc>
                <a:spcPct val="90000"/>
              </a:lnSpc>
              <a:buSzPct val="60000"/>
              <a:buFont typeface="Wingdings" pitchFamily="2" charset="2"/>
              <a:buChar char="q"/>
              <a:defRPr/>
            </a:pPr>
            <a:r>
              <a:rPr lang="en-US" altLang="en-US" sz="2400" dirty="0"/>
              <a:t>Other terms and conditions of the savings plan</a:t>
            </a:r>
          </a:p>
        </p:txBody>
      </p:sp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837300CE-172B-4B6D-AADD-75E6E601FE03}" type="slidenum">
              <a:rPr lang="en-US" altLang="en-US" sz="1400"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Inflation and Tax Considerations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sz="2800" dirty="0"/>
              <a:t>INFLATION</a:t>
            </a:r>
          </a:p>
          <a:p>
            <a:pPr lvl="1" indent="-365760" eaLnBrk="1" hangingPunct="1">
              <a:lnSpc>
                <a:spcPct val="90000"/>
              </a:lnSpc>
              <a:buSzPct val="90000"/>
              <a:defRPr/>
            </a:pPr>
            <a:r>
              <a:rPr lang="en-US" sz="2400" dirty="0"/>
              <a:t>Compare your savings rate with inflation rate</a:t>
            </a:r>
          </a:p>
          <a:p>
            <a:pPr lvl="1" indent="-365760" eaLnBrk="1" hangingPunct="1">
              <a:lnSpc>
                <a:spcPct val="90000"/>
              </a:lnSpc>
              <a:buSzPct val="90000"/>
              <a:defRPr/>
            </a:pPr>
            <a:r>
              <a:rPr lang="en-US" sz="2400" dirty="0"/>
              <a:t>If inflation rate is higher than savings rate, then savers will experience loss in buying power</a:t>
            </a:r>
          </a:p>
          <a:p>
            <a:pPr lvl="1" eaLnBrk="1" hangingPunct="1">
              <a:lnSpc>
                <a:spcPct val="90000"/>
              </a:lnSpc>
              <a:buSzPct val="90000"/>
              <a:buFontTx/>
              <a:buNone/>
              <a:defRPr/>
            </a:pPr>
            <a:endParaRPr lang="en-US" sz="1500" dirty="0"/>
          </a:p>
          <a:p>
            <a:pPr marL="36576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sz="2800" dirty="0"/>
              <a:t>TAX CONSIDERATIONS</a:t>
            </a:r>
          </a:p>
          <a:p>
            <a:pPr lvl="1" indent="-365760" eaLnBrk="1" hangingPunct="1">
              <a:lnSpc>
                <a:spcPct val="90000"/>
              </a:lnSpc>
              <a:buSzPct val="90000"/>
              <a:defRPr/>
            </a:pPr>
            <a:r>
              <a:rPr lang="en-US" sz="2400" dirty="0"/>
              <a:t>Taxes reduce interest earned on savings</a:t>
            </a:r>
          </a:p>
          <a:p>
            <a:pPr lvl="1" indent="-365760" eaLnBrk="1" hangingPunct="1">
              <a:lnSpc>
                <a:spcPct val="90000"/>
              </a:lnSpc>
              <a:buSzPct val="90000"/>
              <a:defRPr/>
            </a:pPr>
            <a:r>
              <a:rPr lang="en-US" sz="2400" dirty="0"/>
              <a:t>Taxes are not withheld from savings and investments; you may owe additional taxes at year-end as a result of earnings on saving</a:t>
            </a: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C952835F-B205-4392-AA09-7BF856F82229}" type="slidenum">
              <a:rPr lang="en-US" altLang="en-US" sz="1400">
                <a:cs typeface="Arial" panose="020B0604020202020204" pitchFamily="34" charset="0"/>
              </a:rPr>
              <a:pPr eaLnBrk="1" hangingPunct="1"/>
              <a:t>28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799" y="76200"/>
            <a:ext cx="8077200" cy="83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After-Tax Savings Rate of Return</a:t>
            </a:r>
          </a:p>
        </p:txBody>
      </p:sp>
      <p:sp>
        <p:nvSpPr>
          <p:cNvPr id="30723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93158E19-878F-4CD9-B9CD-59678C94648D}" type="slidenum">
              <a:rPr lang="en-US" altLang="en-US" sz="1400"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622" y="877866"/>
            <a:ext cx="4909554" cy="5791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Financial Services</a:t>
            </a:r>
            <a:br>
              <a:rPr lang="en-US" altLang="en-US" dirty="0"/>
            </a:br>
            <a:r>
              <a:rPr lang="en-US" altLang="en-US" dirty="0"/>
              <a:t>for Financial Planning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LO5-1: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SzPct val="80000"/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Analyze factors that influence the selection and use of financial services.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marL="365760" indent="-365760" eaLnBrk="1" hangingPunct="1">
              <a:lnSpc>
                <a:spcPct val="80000"/>
              </a:lnSpc>
              <a:defRPr/>
            </a:pPr>
            <a:r>
              <a:rPr lang="en-US" sz="2600" dirty="0"/>
              <a:t>Banks, credit unions, and other financial institutions provide payment, savings, and credit services</a:t>
            </a:r>
          </a:p>
          <a:p>
            <a:pPr marL="365760" indent="-365760" eaLnBrk="1" hangingPunct="1">
              <a:lnSpc>
                <a:spcPct val="80000"/>
              </a:lnSpc>
              <a:defRPr/>
            </a:pPr>
            <a:r>
              <a:rPr lang="en-US" sz="2600" dirty="0"/>
              <a:t>Today, </a:t>
            </a:r>
            <a:r>
              <a:rPr lang="en-US" sz="2600" i="1" dirty="0"/>
              <a:t>banking </a:t>
            </a:r>
            <a:r>
              <a:rPr lang="en-US" sz="2600" dirty="0"/>
              <a:t>may mean a credit union, an ATM, or a phone app to transfer funds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0FE1CF92-7D7F-42C5-8870-3043B1B0FFED}" type="slidenum">
              <a:rPr lang="en-US" altLang="en-US" sz="1400"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Liquidity and Safety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>
              <a:lnSpc>
                <a:spcPct val="8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sz="2600" dirty="0"/>
              <a:t>LIQUIDITY</a:t>
            </a:r>
          </a:p>
          <a:p>
            <a:pPr lvl="1" indent="-365760" eaLnBrk="1" hangingPunct="1">
              <a:lnSpc>
                <a:spcPct val="80000"/>
              </a:lnSpc>
              <a:buSzPct val="90000"/>
              <a:defRPr/>
            </a:pPr>
            <a:r>
              <a:rPr lang="en-US" sz="2400" dirty="0"/>
              <a:t>Allows you to withdraw your money on short notice without a loss of principal or fees</a:t>
            </a:r>
          </a:p>
          <a:p>
            <a:pPr lvl="1" indent="-365760" eaLnBrk="1" hangingPunct="1">
              <a:lnSpc>
                <a:spcPct val="80000"/>
              </a:lnSpc>
              <a:buSzPct val="90000"/>
              <a:defRPr/>
            </a:pPr>
            <a:r>
              <a:rPr lang="en-US" sz="2400" dirty="0"/>
              <a:t>With certain types of savings accounts, early withdrawal penalty may be loss of interest or lower earnings rate</a:t>
            </a:r>
          </a:p>
          <a:p>
            <a:pPr lvl="1" eaLnBrk="1" hangingPunct="1">
              <a:lnSpc>
                <a:spcPct val="80000"/>
              </a:lnSpc>
              <a:buSzPct val="90000"/>
              <a:buFontTx/>
              <a:buNone/>
              <a:defRPr/>
            </a:pPr>
            <a:endParaRPr lang="en-US" sz="1800" dirty="0"/>
          </a:p>
          <a:p>
            <a:pPr marL="365760" indent="-365760" eaLnBrk="1" hangingPunct="1">
              <a:lnSpc>
                <a:spcPct val="80000"/>
              </a:lnSpc>
              <a:buSzPct val="90000"/>
              <a:buFont typeface="Arial" pitchFamily="34" charset="0"/>
              <a:buChar char="•"/>
              <a:defRPr/>
            </a:pPr>
            <a:r>
              <a:rPr lang="en-US" sz="2600" dirty="0"/>
              <a:t>SAFETY</a:t>
            </a:r>
          </a:p>
          <a:p>
            <a:pPr lvl="1" indent="-365760" eaLnBrk="1" hangingPunct="1">
              <a:lnSpc>
                <a:spcPct val="80000"/>
              </a:lnSpc>
              <a:defRPr/>
            </a:pPr>
            <a:r>
              <a:rPr lang="en-US" sz="2400" dirty="0"/>
              <a:t>FDIC coverage prevents a loss of money due to the failure of the insured institution up to $250,000 per depositor per insured financial institution </a:t>
            </a:r>
          </a:p>
          <a:p>
            <a:pPr lvl="1" indent="-365760" eaLnBrk="1" hangingPunct="1">
              <a:lnSpc>
                <a:spcPct val="80000"/>
              </a:lnSpc>
              <a:defRPr/>
            </a:pPr>
            <a:r>
              <a:rPr lang="en-US" sz="2400" dirty="0"/>
              <a:t>NCUA provides similar insurance for credit unions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9033B21F-C0A3-4C08-AB78-4A70B7F36102}" type="slidenum">
              <a:rPr lang="en-US" altLang="en-US" sz="1400"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Deposit Insurance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Example: Deposit Insurance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600" dirty="0"/>
              <a:t>	If you have a $562,000 joint account with a relative in an FDIC insured financial institution, then $31,000 of your savings will not be covered by federal deposit insurance.</a:t>
            </a:r>
          </a:p>
          <a:p>
            <a:pPr>
              <a:buFontTx/>
              <a:buNone/>
            </a:pPr>
            <a:r>
              <a:rPr lang="en-US" altLang="en-US" sz="2600" dirty="0"/>
              <a:t>	One-half of the $562,000 (which is $281,000) exceeds the $250,000 limit by $31,000.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685800" cy="23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5-</a:t>
            </a:r>
            <a:fld id="{402E263F-2E4C-4F0D-A432-B6D1F460E6F0}" type="slidenum">
              <a:rPr lang="en-US" altLang="en-US" smtClean="0"/>
              <a:pPr eaLnBrk="1" hangingPunct="1"/>
              <a:t>31</a:t>
            </a:fld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Payment Methods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432560"/>
            <a:ext cx="7418388" cy="504444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LO5-5: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Evaluate the costs and benefits of different types of payment accounts.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altLang="en-US" sz="1600" b="1" dirty="0">
              <a:solidFill>
                <a:srgbClr val="F27D1C"/>
              </a:solidFill>
            </a:endParaRPr>
          </a:p>
          <a:p>
            <a:pPr marL="365760" indent="-365760" eaLnBrk="1" hangingPunct="1">
              <a:spcBef>
                <a:spcPts val="0"/>
              </a:spcBef>
              <a:defRPr/>
            </a:pPr>
            <a:r>
              <a:rPr lang="en-US" altLang="en-US" sz="2600" dirty="0"/>
              <a:t>Payment Methods</a:t>
            </a:r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sz="2600" dirty="0"/>
              <a:t>Mobile transfers</a:t>
            </a:r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sz="2600" dirty="0"/>
              <a:t>Stored-value cards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Also called prepaid debit cards</a:t>
            </a:r>
          </a:p>
          <a:p>
            <a:pPr marL="731520" indent="-365760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sz="2600" dirty="0"/>
              <a:t>Smart cards 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“Electronic wallets” with an embedded microchip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altLang="en-US" sz="2400" dirty="0"/>
              <a:t>Stores past purchases, insurance, and medical information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C904057C-BBF7-4608-ABC9-C6260E695FCC}" type="slidenum">
              <a:rPr lang="en-US" altLang="en-US" sz="1400">
                <a:cs typeface="Arial" panose="020B0604020202020204" pitchFamily="34" charset="0"/>
              </a:rPr>
              <a:pPr eaLnBrk="1" hangingPunct="1"/>
              <a:t>32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Debit Card Transactions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Debit card transactions result in the amount of the purchase deducted from your checking or other bank account</a:t>
            </a:r>
          </a:p>
          <a:p>
            <a:pPr lvl="1" indent="-36576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Can be used with your signature</a:t>
            </a:r>
          </a:p>
          <a:p>
            <a:pPr lvl="1" indent="-36576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Can be used with your personal identification number (PIN)</a:t>
            </a:r>
          </a:p>
          <a:p>
            <a:pPr lvl="1" indent="-36576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Can be used to check into a hotel or rent a car; merchant may </a:t>
            </a:r>
            <a:r>
              <a:rPr lang="en-US" altLang="en-US" sz="2400" i="1" dirty="0"/>
              <a:t>freeze</a:t>
            </a:r>
            <a:r>
              <a:rPr lang="en-US" altLang="en-US" sz="2400" dirty="0"/>
              <a:t> an amount in your bank account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3107" y="6477000"/>
            <a:ext cx="609600" cy="2593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5-</a:t>
            </a:r>
            <a:fld id="{CCAFC7BF-1F5F-4B3D-95DB-01503A00CE8A}" type="slidenum">
              <a:rPr lang="en-US" altLang="en-US" smtClean="0"/>
              <a:pPr eaLnBrk="1" hangingPunct="1"/>
              <a:t>33</a:t>
            </a:fld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Types of Checking Accounts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>
              <a:lnSpc>
                <a:spcPct val="90000"/>
              </a:lnSpc>
              <a:spcBef>
                <a:spcPts val="24"/>
              </a:spcBef>
              <a:buFont typeface="Arial" pitchFamily="34" charset="0"/>
              <a:buChar char="–"/>
              <a:defRPr/>
            </a:pPr>
            <a:r>
              <a:rPr lang="en-US" sz="2600" dirty="0"/>
              <a:t>Regular Checking Accounts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24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Monthly fee unless minimum balance maintained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24"/>
              </a:spcBef>
              <a:buFont typeface="Arial" pitchFamily="34" charset="0"/>
              <a:buChar char="–"/>
              <a:defRPr/>
            </a:pPr>
            <a:endParaRPr lang="en-US" sz="2000" dirty="0"/>
          </a:p>
          <a:p>
            <a:pPr marL="365760" indent="-365760" eaLnBrk="1" hangingPunct="1">
              <a:lnSpc>
                <a:spcPct val="90000"/>
              </a:lnSpc>
              <a:spcBef>
                <a:spcPts val="24"/>
              </a:spcBef>
              <a:buFont typeface="Arial" pitchFamily="34" charset="0"/>
              <a:buChar char="–"/>
              <a:defRPr/>
            </a:pPr>
            <a:r>
              <a:rPr lang="en-US" sz="2600" dirty="0"/>
              <a:t>Activity Accounts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24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Fee on each check and deposit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24"/>
              </a:spcBef>
              <a:buFont typeface="Arial" pitchFamily="34" charset="0"/>
              <a:buChar char="–"/>
              <a:defRPr/>
            </a:pPr>
            <a:endParaRPr lang="en-US" sz="2000" dirty="0"/>
          </a:p>
          <a:p>
            <a:pPr marL="365760" indent="-365760" eaLnBrk="1" hangingPunct="1">
              <a:lnSpc>
                <a:spcPct val="90000"/>
              </a:lnSpc>
              <a:spcBef>
                <a:spcPts val="24"/>
              </a:spcBef>
              <a:buFont typeface="Arial" pitchFamily="34" charset="0"/>
              <a:buChar char="–"/>
              <a:defRPr/>
            </a:pPr>
            <a:r>
              <a:rPr lang="en-US" sz="2600" dirty="0"/>
              <a:t>Interest-Earning Checking Accounts </a:t>
            </a:r>
          </a:p>
          <a:p>
            <a:pPr marL="731520" lvl="1" indent="-365760" eaLnBrk="1" hangingPunct="1">
              <a:lnSpc>
                <a:spcPct val="90000"/>
              </a:lnSpc>
              <a:spcBef>
                <a:spcPts val="24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Sometimes called NOW accounts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24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Usually require a minimum balance</a:t>
            </a:r>
          </a:p>
          <a:p>
            <a:pPr marL="731520" indent="-365760" eaLnBrk="1" hangingPunct="1">
              <a:lnSpc>
                <a:spcPct val="90000"/>
              </a:lnSpc>
              <a:spcBef>
                <a:spcPts val="24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Known as </a:t>
            </a:r>
            <a:r>
              <a:rPr lang="en-US" sz="2400" b="1" dirty="0"/>
              <a:t>share draft account</a:t>
            </a:r>
            <a:r>
              <a:rPr lang="en-US" sz="2400" dirty="0"/>
              <a:t> at credit unions</a:t>
            </a:r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DEF0290A-41E0-47C2-BE40-CA539B8413E6}" type="slidenum">
              <a:rPr lang="en-US" altLang="en-US" sz="1400">
                <a:cs typeface="Arial" panose="020B0604020202020204" pitchFamily="34" charset="0"/>
              </a:rPr>
              <a:pPr eaLnBrk="1" hangingPunct="1"/>
              <a:t>34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Evaluating Checking Accounts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432560"/>
            <a:ext cx="7435850" cy="5044440"/>
          </a:xfrm>
        </p:spPr>
        <p:txBody>
          <a:bodyPr lIns="90488" tIns="44450" rIns="90488" bIns="44450"/>
          <a:lstStyle/>
          <a:p>
            <a:pPr marL="365760" indent="-365760"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Need to be evaluated based on:</a:t>
            </a:r>
          </a:p>
          <a:p>
            <a:pPr marL="731520" lvl="1" indent="-365760" eaLnBrk="1" hangingPunct="1">
              <a:spcBef>
                <a:spcPts val="24"/>
              </a:spcBef>
              <a:defRPr/>
            </a:pPr>
            <a:r>
              <a:rPr lang="en-US" sz="2400" dirty="0"/>
              <a:t>Restrictions</a:t>
            </a:r>
          </a:p>
          <a:p>
            <a:pPr marL="1097280" lvl="1" indent="-365760" eaLnBrk="1" hangingPunct="1">
              <a:spcBef>
                <a:spcPts val="24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The Expedited Funds Availability Act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Fees and charges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Interest</a:t>
            </a:r>
          </a:p>
          <a:p>
            <a:pPr marL="1097280" lvl="2" indent="-365760" eaLnBrk="1" hangingPunct="1">
              <a:buSzPct val="80000"/>
              <a:defRPr/>
            </a:pPr>
            <a:r>
              <a:rPr lang="en-US" dirty="0"/>
              <a:t>Interest rate, compounding method, and interest computation</a:t>
            </a:r>
          </a:p>
          <a:p>
            <a:pPr marL="1097280" lvl="2" indent="-365760" eaLnBrk="1" hangingPunct="1">
              <a:buSzPct val="80000"/>
              <a:defRPr/>
            </a:pPr>
            <a:r>
              <a:rPr lang="en-US" dirty="0"/>
              <a:t>Minimum deposit to earn interest or avoid a service charge</a:t>
            </a:r>
          </a:p>
          <a:p>
            <a:pPr marL="731520" lvl="1" indent="-365760" eaLnBrk="1" hangingPunct="1">
              <a:defRPr/>
            </a:pPr>
            <a:r>
              <a:rPr lang="en-US" sz="2400" dirty="0"/>
              <a:t>Special services such as </a:t>
            </a:r>
            <a:r>
              <a:rPr lang="en-US" sz="2400" b="1" dirty="0"/>
              <a:t>overdraft protection </a:t>
            </a:r>
            <a:r>
              <a:rPr lang="en-US" sz="2400" dirty="0"/>
              <a:t>and online access to view and print checks that have been paid</a:t>
            </a:r>
          </a:p>
        </p:txBody>
      </p:sp>
      <p:sp>
        <p:nvSpPr>
          <p:cNvPr id="358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24DCF16C-43FD-46A8-8DBC-4F1519BFB050}" type="slidenum">
              <a:rPr lang="en-US" altLang="en-US" sz="1400"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Managing Your Checking Account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>
              <a:buFont typeface="Arial" pitchFamily="34" charset="0"/>
              <a:buChar char="•"/>
              <a:defRPr/>
            </a:pPr>
            <a:r>
              <a:rPr lang="en-US" sz="2600" dirty="0"/>
              <a:t>Opening a Checking Account</a:t>
            </a:r>
          </a:p>
          <a:p>
            <a:pPr marL="731520" lvl="1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600" i="1" dirty="0"/>
              <a:t>Individual</a:t>
            </a:r>
            <a:r>
              <a:rPr lang="en-US" sz="2600" dirty="0"/>
              <a:t> or </a:t>
            </a:r>
            <a:r>
              <a:rPr lang="en-US" sz="2600" i="1" dirty="0"/>
              <a:t>joint</a:t>
            </a:r>
            <a:r>
              <a:rPr lang="en-US" sz="2600" dirty="0"/>
              <a:t> account</a:t>
            </a:r>
          </a:p>
          <a:p>
            <a:pPr marL="990600" lvl="1" indent="-533400" eaLnBrk="1" hangingPunct="1">
              <a:buFontTx/>
              <a:buNone/>
              <a:defRPr/>
            </a:pPr>
            <a:endParaRPr lang="en-US" sz="1500" dirty="0"/>
          </a:p>
          <a:p>
            <a:pPr marL="365760" indent="-365760" eaLnBrk="1" hangingPunct="1">
              <a:buFont typeface="Arial" pitchFamily="34" charset="0"/>
              <a:buChar char="•"/>
              <a:defRPr/>
            </a:pPr>
            <a:r>
              <a:rPr lang="en-US" sz="2600" dirty="0"/>
              <a:t>Making Deposits</a:t>
            </a:r>
          </a:p>
          <a:p>
            <a:pPr marL="731520" lvl="1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600" dirty="0"/>
              <a:t>Deposit ticket</a:t>
            </a:r>
          </a:p>
          <a:p>
            <a:pPr marL="731520" lvl="1" indent="-36576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2600" dirty="0"/>
              <a:t>Endorsements</a:t>
            </a:r>
          </a:p>
          <a:p>
            <a:pPr marL="1097280" lvl="2" indent="-365760" eaLnBrk="1" hangingPunct="1">
              <a:buFont typeface="Wingdings" pitchFamily="2" charset="2"/>
              <a:buChar char="§"/>
              <a:defRPr/>
            </a:pPr>
            <a:r>
              <a:rPr lang="en-US" dirty="0"/>
              <a:t>Blank endorsement</a:t>
            </a:r>
          </a:p>
          <a:p>
            <a:pPr marL="1097280" lvl="2" indent="-365760" eaLnBrk="1" hangingPunct="1">
              <a:buFont typeface="Wingdings" pitchFamily="2" charset="2"/>
              <a:buChar char="§"/>
              <a:defRPr/>
            </a:pPr>
            <a:r>
              <a:rPr lang="en-US" dirty="0"/>
              <a:t>Restrictive endorsement</a:t>
            </a:r>
          </a:p>
          <a:p>
            <a:pPr marL="1097280" lvl="2" indent="-365760" eaLnBrk="1" hangingPunct="1">
              <a:buFont typeface="Wingdings" pitchFamily="2" charset="2"/>
              <a:buChar char="§"/>
              <a:defRPr/>
            </a:pPr>
            <a:r>
              <a:rPr lang="en-US" dirty="0"/>
              <a:t>Special endorsement</a:t>
            </a:r>
          </a:p>
        </p:txBody>
      </p:sp>
      <p:sp>
        <p:nvSpPr>
          <p:cNvPr id="378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1A950C28-9156-4670-A752-444307558116}" type="slidenum">
              <a:rPr lang="en-US" altLang="en-US" sz="1400">
                <a:cs typeface="Arial" panose="020B0604020202020204" pitchFamily="34" charset="0"/>
              </a:rPr>
              <a:pPr eaLnBrk="1" hangingPunct="1"/>
              <a:t>36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Writing Checks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/>
            <a:r>
              <a:rPr lang="en-US" altLang="en-US" sz="2600" dirty="0"/>
              <a:t>Before writing a check, record in your check register and deduct amount from your balance</a:t>
            </a:r>
          </a:p>
          <a:p>
            <a:pPr marL="365760" indent="-365760" eaLnBrk="1" hangingPunct="1"/>
            <a:r>
              <a:rPr lang="en-US" altLang="en-US" sz="2600" dirty="0"/>
              <a:t>Proper check writing steps:</a:t>
            </a:r>
          </a:p>
          <a:p>
            <a:pPr marL="1097280" lvl="2" indent="-54864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Record the date</a:t>
            </a:r>
          </a:p>
          <a:p>
            <a:pPr marL="1097280" lvl="2" indent="-54864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Write the name</a:t>
            </a:r>
          </a:p>
          <a:p>
            <a:pPr marL="1097280" lvl="2" indent="-54864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Record the amount in numbers</a:t>
            </a:r>
          </a:p>
          <a:p>
            <a:pPr marL="1097280" lvl="2" indent="-54864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Write the amount in words</a:t>
            </a:r>
          </a:p>
          <a:p>
            <a:pPr marL="1097280" lvl="2" indent="-54864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Sign the check</a:t>
            </a:r>
          </a:p>
          <a:p>
            <a:pPr marL="1097280" lvl="2" indent="-54864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Note the reason for payment</a:t>
            </a:r>
          </a:p>
        </p:txBody>
      </p:sp>
      <p:sp>
        <p:nvSpPr>
          <p:cNvPr id="389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2279392B-98E3-4EE8-BF55-56CFA84615A5}" type="slidenum">
              <a:rPr lang="en-US" altLang="en-US" sz="1400">
                <a:cs typeface="Arial" panose="020B0604020202020204" pitchFamily="34" charset="0"/>
              </a:rPr>
              <a:pPr eaLnBrk="1" hangingPunct="1"/>
              <a:t>37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Reconciling Your Checking Account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lvl="2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Used to compare the bank’s balance and your checkbook balance</a:t>
            </a:r>
          </a:p>
          <a:p>
            <a:pPr marL="365760" lvl="2" indent="-365760" eaLnBrk="1" hangingPunct="1">
              <a:buFontTx/>
              <a:buNone/>
              <a:defRPr/>
            </a:pPr>
            <a:endParaRPr lang="en-US" sz="1000" dirty="0"/>
          </a:p>
          <a:p>
            <a:pPr marL="365760" lvl="2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Reasons for differences</a:t>
            </a:r>
          </a:p>
          <a:p>
            <a:pPr marL="1097280" lvl="3" indent="-457200" eaLnBrk="1" hangingPunct="1">
              <a:buFont typeface="Georgia" pitchFamily="18" charset="0"/>
              <a:buAutoNum type="alphaLcPeriod"/>
              <a:defRPr/>
            </a:pPr>
            <a:r>
              <a:rPr lang="en-US" sz="2600" dirty="0"/>
              <a:t>Interest earned</a:t>
            </a:r>
          </a:p>
          <a:p>
            <a:pPr marL="1097280" lvl="3" indent="-457200" eaLnBrk="1" hangingPunct="1">
              <a:buFont typeface="Georgia" pitchFamily="18" charset="0"/>
              <a:buAutoNum type="alphaLcPeriod"/>
              <a:defRPr/>
            </a:pPr>
            <a:r>
              <a:rPr lang="en-US" sz="2600" dirty="0"/>
              <a:t>Checks that have not cleared</a:t>
            </a:r>
          </a:p>
          <a:p>
            <a:pPr marL="1097280" lvl="3" indent="-457200" eaLnBrk="1" hangingPunct="1">
              <a:buFont typeface="Georgia" pitchFamily="18" charset="0"/>
              <a:buAutoNum type="alphaLcPeriod"/>
              <a:defRPr/>
            </a:pPr>
            <a:r>
              <a:rPr lang="en-US" sz="2600" dirty="0"/>
              <a:t>Deposits not yet received by bank</a:t>
            </a:r>
          </a:p>
        </p:txBody>
      </p:sp>
      <p:sp>
        <p:nvSpPr>
          <p:cNvPr id="3994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4A7F2DE2-37E2-4B41-8F99-E718640398B9}" type="slidenum">
              <a:rPr lang="en-US" altLang="en-US" sz="1400">
                <a:cs typeface="Arial" panose="020B0604020202020204" pitchFamily="34" charset="0"/>
              </a:rPr>
              <a:pPr eaLnBrk="1" hangingPunct="1"/>
              <a:t>38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Other Payment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432560"/>
            <a:ext cx="7435850" cy="5044440"/>
          </a:xfrm>
        </p:spPr>
        <p:txBody>
          <a:bodyPr lIns="90488" tIns="44450" rIns="90488" bIns="44450">
            <a:normAutofit lnSpcReduction="10000"/>
          </a:bodyPr>
          <a:lstStyle/>
          <a:p>
            <a:pPr marL="36576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600" b="1" dirty="0"/>
              <a:t>Certified check</a:t>
            </a:r>
            <a:endParaRPr lang="en-US" sz="2600" dirty="0"/>
          </a:p>
          <a:p>
            <a:pPr marL="73152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Personal check with guaranteed payment</a:t>
            </a:r>
          </a:p>
          <a:p>
            <a:pPr marL="73152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Amount is deducted from your balance when financial institution certifies the check</a:t>
            </a:r>
          </a:p>
          <a:p>
            <a:pPr marL="36576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600" b="1" dirty="0"/>
              <a:t>Cashier’s check</a:t>
            </a:r>
          </a:p>
          <a:p>
            <a:pPr marL="73152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Check of a financial institution you get by paying the amount of the check plus a fee</a:t>
            </a:r>
          </a:p>
          <a:p>
            <a:pPr marL="36576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600" b="1" dirty="0"/>
              <a:t>Money order</a:t>
            </a:r>
          </a:p>
          <a:p>
            <a:pPr marL="73152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Purchase at financial institution, post office, store</a:t>
            </a:r>
          </a:p>
          <a:p>
            <a:pPr marL="36576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600" b="1" dirty="0"/>
              <a:t>Traveler’s check</a:t>
            </a:r>
            <a:endParaRPr lang="en-US" sz="2600" dirty="0"/>
          </a:p>
          <a:p>
            <a:pPr marL="73152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Sign each check twice</a:t>
            </a:r>
          </a:p>
          <a:p>
            <a:pPr marL="73152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Electronic traveler’s checks — prepaid travel card used when visiting other nations</a:t>
            </a:r>
          </a:p>
        </p:txBody>
      </p:sp>
      <p:sp>
        <p:nvSpPr>
          <p:cNvPr id="4096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4716D3DD-1D0B-4422-9081-2C560E4A5EAF}" type="slidenum">
              <a:rPr lang="en-US" altLang="en-US" sz="1400">
                <a:cs typeface="Arial" panose="020B0604020202020204" pitchFamily="34" charset="0"/>
              </a:rPr>
              <a:pPr eaLnBrk="1" hangingPunct="1"/>
              <a:t>39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Managing Daily Money Needs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Buying groceries, paying the rent, and completing other routine spending activities require a cash management plan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endParaRPr lang="en-US" sz="2600" dirty="0"/>
          </a:p>
          <a:p>
            <a:pPr marL="365760" indent="-36576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Cash, check, credit card, debit card, and online/mobile transfer are the most common payment choices</a:t>
            </a:r>
          </a:p>
          <a:p>
            <a:pPr marL="365760" indent="-36576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endParaRPr lang="en-US" sz="2600" dirty="0"/>
          </a:p>
          <a:p>
            <a:pPr marL="365760" indent="-365760" eaLnBrk="1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When you need more cash than you have available, you either liquidate savings or borrow</a:t>
            </a:r>
          </a:p>
          <a:p>
            <a:pPr marL="731520" indent="-347472" eaLnBrk="1" hangingPunct="1">
              <a:lnSpc>
                <a:spcPct val="8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Using savings or borrowing reduces your net worth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E411375F-5BC4-43B5-A965-EEFD4113906E}" type="slidenum">
              <a:rPr lang="en-US" altLang="en-US" sz="1400"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Mistakes Made Frequently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600" dirty="0"/>
              <a:t>Mistakes made frequently in managing current cash needs include…</a:t>
            </a:r>
          </a:p>
          <a:p>
            <a:pPr marL="731520" lvl="1" indent="-36576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00" dirty="0"/>
              <a:t>Overspending from impulse buying and using credit</a:t>
            </a:r>
          </a:p>
          <a:p>
            <a:pPr marL="731520" lvl="1" indent="-36576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00" dirty="0"/>
              <a:t>Not having enough liquid assets to pay current bills</a:t>
            </a:r>
          </a:p>
          <a:p>
            <a:pPr marL="731520" lvl="1" indent="-365760" eaLnBrk="1" hangingPunct="1">
              <a:lnSpc>
                <a:spcPct val="90000"/>
              </a:lnSpc>
              <a:buFont typeface="+mj-lt"/>
              <a:buAutoNum type="arabicPeriod" startAt="3"/>
              <a:defRPr/>
            </a:pPr>
            <a:r>
              <a:rPr lang="en-US" sz="2600" dirty="0"/>
              <a:t>Using savings or borrowing to pay for current living expenses</a:t>
            </a:r>
          </a:p>
          <a:p>
            <a:pPr marL="731520" lvl="1" indent="-365760" eaLnBrk="1" hangingPunct="1">
              <a:lnSpc>
                <a:spcPct val="90000"/>
              </a:lnSpc>
              <a:buFont typeface="+mj-lt"/>
              <a:buAutoNum type="arabicPeriod" startAt="3"/>
              <a:defRPr/>
            </a:pPr>
            <a:r>
              <a:rPr lang="en-US" sz="2600" dirty="0"/>
              <a:t>Failing to put unneeded funds in an interest-earning savings account or investment program</a:t>
            </a:r>
            <a:endParaRPr lang="en-US" sz="3000" dirty="0"/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E499C76C-36BE-4B7C-A000-D99582EA86C3}" type="slidenum">
              <a:rPr lang="en-US" altLang="en-US" sz="1400"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/>
              <a:t>Types of Financial Services</a:t>
            </a:r>
            <a:endParaRPr lang="en-US" altLang="en-US" sz="2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365760" indent="-365125" eaLnBrk="1" hangingPunct="1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–"/>
            </a:pPr>
            <a:r>
              <a:rPr lang="en-US" altLang="en-US" sz="2600" b="1" dirty="0"/>
              <a:t>Savings</a:t>
            </a:r>
          </a:p>
          <a:p>
            <a:pPr marL="731520" lvl="1" indent="-365125" eaLnBrk="1" hangingPunct="1">
              <a:lnSpc>
                <a:spcPct val="90000"/>
              </a:lnSpc>
              <a:spcBef>
                <a:spcPts val="25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600" i="1" dirty="0"/>
              <a:t>Time deposits</a:t>
            </a:r>
            <a:r>
              <a:rPr lang="en-US" altLang="en-US" sz="2600" dirty="0"/>
              <a:t>, savings accounts and CD’s</a:t>
            </a:r>
          </a:p>
          <a:p>
            <a:pPr marL="730250" indent="-365125" eaLnBrk="1" hangingPunct="1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–"/>
            </a:pPr>
            <a:endParaRPr lang="en-US" altLang="en-US" sz="2600" b="1" dirty="0"/>
          </a:p>
          <a:p>
            <a:pPr marL="365760" indent="-365125" eaLnBrk="1" hangingPunct="1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–"/>
            </a:pPr>
            <a:r>
              <a:rPr lang="en-US" altLang="en-US" sz="2600" b="1" dirty="0"/>
              <a:t>Cash Availability and Payment Services</a:t>
            </a:r>
            <a:endParaRPr lang="en-US" altLang="en-US" sz="2600" dirty="0"/>
          </a:p>
          <a:p>
            <a:pPr marL="731520" lvl="1" indent="-365125" eaLnBrk="1" hangingPunct="1">
              <a:lnSpc>
                <a:spcPct val="90000"/>
              </a:lnSpc>
              <a:spcBef>
                <a:spcPts val="25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600" i="1" dirty="0"/>
              <a:t>Demand deposits, </a:t>
            </a:r>
            <a:r>
              <a:rPr lang="en-US" altLang="en-US" sz="2600" dirty="0"/>
              <a:t>checking accounts and other payment methods</a:t>
            </a:r>
          </a:p>
          <a:p>
            <a:pPr marL="730250" indent="-365125" eaLnBrk="1" hangingPunct="1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–"/>
            </a:pPr>
            <a:endParaRPr lang="en-US" altLang="en-US" sz="2600" b="1" dirty="0"/>
          </a:p>
          <a:p>
            <a:pPr marL="365760" indent="-365125" eaLnBrk="1" hangingPunct="1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–"/>
            </a:pPr>
            <a:r>
              <a:rPr lang="en-US" altLang="en-US" sz="2600" b="1" dirty="0"/>
              <a:t>Borrowing</a:t>
            </a:r>
            <a:r>
              <a:rPr lang="en-US" altLang="en-US" sz="2600" dirty="0"/>
              <a:t> for the short-term or long-term</a:t>
            </a:r>
          </a:p>
          <a:p>
            <a:pPr marL="730250" indent="-365125" eaLnBrk="1" hangingPunct="1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–"/>
            </a:pPr>
            <a:endParaRPr lang="en-US" altLang="en-US" sz="2600" b="1" dirty="0"/>
          </a:p>
          <a:p>
            <a:pPr marL="365760" indent="-365125" eaLnBrk="1" hangingPunct="1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–"/>
            </a:pPr>
            <a:r>
              <a:rPr lang="en-US" altLang="en-US" sz="2600" b="1" dirty="0"/>
              <a:t>Investments and Other Financial Services</a:t>
            </a:r>
            <a:endParaRPr lang="en-US" altLang="en-US" sz="2600" dirty="0"/>
          </a:p>
          <a:p>
            <a:pPr marL="731520" lvl="1" indent="-365125" eaLnBrk="1" hangingPunct="1">
              <a:lnSpc>
                <a:spcPct val="90000"/>
              </a:lnSpc>
              <a:spcBef>
                <a:spcPts val="25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altLang="en-US" sz="2600" dirty="0"/>
              <a:t>Insurance, investment, real estate purchases, tax assistance, and financial planning</a:t>
            </a: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77EAB654-C1BA-4E62-8626-231F260C9354}" type="slidenum">
              <a:rPr lang="en-US" altLang="en-US" sz="1400"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Trust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b="1" dirty="0"/>
              <a:t>Trust</a:t>
            </a:r>
            <a:r>
              <a:rPr lang="en-US" altLang="en-US" sz="2600" dirty="0"/>
              <a:t> is a legal agreement that provides for the management and control of assets by one party for the benefit of another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731520" lvl="1" indent="-365760"/>
            <a:r>
              <a:rPr lang="en-US" altLang="en-US" sz="2600" dirty="0"/>
              <a:t>Commonly created through a commercial bank or a lawyer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731520" lvl="1" indent="-365760"/>
            <a:r>
              <a:rPr lang="en-US" altLang="en-US" sz="2600" dirty="0"/>
              <a:t>Parents who want to set aside certain funds for their children’s education may use a trust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ABDAD1BA-786B-4FE6-88DD-E1F72565C285}" type="slidenum">
              <a:rPr lang="en-US" altLang="en-US" sz="1400"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Asset Management Account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760" indent="-365125" eaLnBrk="1" hangingPunct="1">
              <a:lnSpc>
                <a:spcPct val="90000"/>
              </a:lnSpc>
              <a:spcAft>
                <a:spcPts val="25"/>
              </a:spcAft>
              <a:buSzPct val="80000"/>
              <a:buFont typeface="Arial" pitchFamily="34" charset="0"/>
              <a:buChar char="•"/>
              <a:defRPr/>
            </a:pPr>
            <a:r>
              <a:rPr lang="en-US" altLang="en-US" sz="2600" b="1" dirty="0"/>
              <a:t>Asset management account</a:t>
            </a:r>
          </a:p>
          <a:p>
            <a:pPr marL="731520" lvl="2" indent="-347472" eaLnBrk="1" hangingPunct="1">
              <a:lnSpc>
                <a:spcPct val="90000"/>
              </a:lnSpc>
              <a:spcBef>
                <a:spcPts val="25"/>
              </a:spcBef>
              <a:buSzPct val="60000"/>
              <a:buFont typeface="Wingdings" pitchFamily="2" charset="2"/>
              <a:buChar char="q"/>
              <a:defRPr/>
            </a:pPr>
            <a:r>
              <a:rPr lang="en-US" altLang="en-US" sz="2600" dirty="0"/>
              <a:t>Also called a </a:t>
            </a:r>
            <a:r>
              <a:rPr lang="en-US" altLang="en-US" sz="2600" i="1" dirty="0"/>
              <a:t>cash management account </a:t>
            </a:r>
            <a:r>
              <a:rPr lang="en-US" altLang="en-US" sz="2600" dirty="0"/>
              <a:t>or a </a:t>
            </a:r>
            <a:r>
              <a:rPr lang="en-US" altLang="en-US" sz="2600" i="1" dirty="0"/>
              <a:t>wealth management account</a:t>
            </a:r>
          </a:p>
          <a:p>
            <a:pPr marL="731520" lvl="2" indent="-347472" eaLnBrk="1" hangingPunct="1">
              <a:lnSpc>
                <a:spcPct val="90000"/>
              </a:lnSpc>
              <a:spcBef>
                <a:spcPct val="0"/>
              </a:spcBef>
              <a:buSzPct val="60000"/>
              <a:buFont typeface="Wingdings" pitchFamily="2" charset="2"/>
              <a:buChar char="q"/>
              <a:defRPr/>
            </a:pPr>
            <a:r>
              <a:rPr lang="en-US" altLang="en-US" sz="2600" dirty="0"/>
              <a:t>All-purpose account offered by investment brokers and financial institutions</a:t>
            </a:r>
          </a:p>
          <a:p>
            <a:pPr marL="731520" lvl="2" indent="-347472" eaLnBrk="1" hangingPunct="1">
              <a:lnSpc>
                <a:spcPct val="90000"/>
              </a:lnSpc>
              <a:spcBef>
                <a:spcPct val="0"/>
              </a:spcBef>
              <a:buSzPct val="60000"/>
              <a:buFont typeface="Wingdings" pitchFamily="2" charset="2"/>
              <a:buChar char="q"/>
              <a:defRPr/>
            </a:pPr>
            <a:r>
              <a:rPr lang="en-US" altLang="en-US" sz="2600" dirty="0"/>
              <a:t>Provides a complete financial service program for a single fee and includes:</a:t>
            </a:r>
          </a:p>
          <a:p>
            <a:pPr marL="1097280" lvl="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altLang="en-US" sz="2200" dirty="0"/>
              <a:t>Tracking your money in one location</a:t>
            </a:r>
          </a:p>
          <a:p>
            <a:pPr marL="1097280" lvl="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altLang="en-US" sz="2200" dirty="0"/>
              <a:t>Fewer monthly and quarterly statements</a:t>
            </a:r>
          </a:p>
          <a:p>
            <a:pPr marL="1097280" lvl="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altLang="en-US" sz="2200" dirty="0"/>
              <a:t>Lower fees for maintaining a large balance</a:t>
            </a:r>
          </a:p>
          <a:p>
            <a:pPr marL="1097280" lvl="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altLang="en-US" sz="2200" dirty="0"/>
              <a:t>Simplified tax reporting </a:t>
            </a:r>
          </a:p>
          <a:p>
            <a:pPr marL="1097280" lvl="3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altLang="en-US" sz="2200" dirty="0"/>
              <a:t>Ease of communicating your financial situation to family members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B4DC7326-2237-450C-8BD8-8DBE8F5442CE}" type="slidenum">
              <a:rPr lang="en-US" altLang="en-US" sz="1400"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/>
              <a:t>Online and Mobile Banking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600200"/>
            <a:ext cx="7435850" cy="4648200"/>
          </a:xfrm>
        </p:spPr>
        <p:txBody>
          <a:bodyPr lIns="90488" tIns="44450" rIns="90488" bIns="44450"/>
          <a:lstStyle/>
          <a:p>
            <a:pPr marL="36576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Benefits of convenience and saving time along with instant information access</a:t>
            </a:r>
          </a:p>
          <a:p>
            <a:pPr marL="36576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Concerns of privacy, security of data, ease of overspending, costly fees, and online scams must also be considered</a:t>
            </a:r>
          </a:p>
          <a:p>
            <a:pPr marL="73152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–"/>
              <a:defRPr/>
            </a:pPr>
            <a:endParaRPr lang="en-US" sz="2000" dirty="0"/>
          </a:p>
          <a:p>
            <a:pPr marL="36576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Traditional Electronic Banking</a:t>
            </a:r>
          </a:p>
          <a:p>
            <a:pPr marL="73152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600" b="1" dirty="0"/>
              <a:t>Automatic teller machine</a:t>
            </a:r>
            <a:r>
              <a:rPr lang="en-US" sz="2600" dirty="0"/>
              <a:t> (ATM; also called a </a:t>
            </a:r>
            <a:r>
              <a:rPr lang="en-US" sz="2600" i="1" dirty="0"/>
              <a:t>cash machine</a:t>
            </a:r>
            <a:r>
              <a:rPr lang="en-US" sz="2600" dirty="0"/>
              <a:t>) offers various transactions</a:t>
            </a:r>
          </a:p>
          <a:p>
            <a:pPr marL="731520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600" b="1" dirty="0"/>
              <a:t>Debit card </a:t>
            </a:r>
            <a:r>
              <a:rPr lang="en-US" sz="2600" dirty="0"/>
              <a:t>(or </a:t>
            </a:r>
            <a:r>
              <a:rPr lang="en-US" sz="2600" i="1" dirty="0"/>
              <a:t>cash card</a:t>
            </a:r>
            <a:r>
              <a:rPr lang="en-US" sz="2600" dirty="0"/>
              <a:t>) used to make purchases with your own funds</a:t>
            </a:r>
            <a:endParaRPr lang="en-US" sz="2200" i="1" dirty="0"/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43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5-</a:t>
            </a:r>
            <a:fld id="{420C1AA3-EADD-46AD-BC20-30501C370F05}" type="slidenum">
              <a:rPr lang="en-US" altLang="en-US" sz="1400"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sign templa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template</Template>
  <TotalTime>1109</TotalTime>
  <Pages>22</Pages>
  <Words>1875</Words>
  <Application>Microsoft Office PowerPoint</Application>
  <PresentationFormat>Letter Paper (8.5x11 in)</PresentationFormat>
  <Paragraphs>329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Bradley Hand ITC</vt:lpstr>
      <vt:lpstr>Courier New</vt:lpstr>
      <vt:lpstr>Georgia</vt:lpstr>
      <vt:lpstr>Times New Roman</vt:lpstr>
      <vt:lpstr>Wingdings</vt:lpstr>
      <vt:lpstr>Design template</vt:lpstr>
      <vt:lpstr>Chapter 05</vt:lpstr>
      <vt:lpstr>Chapter 5 Learning Objectives</vt:lpstr>
      <vt:lpstr>Financial Services for Financial Planning</vt:lpstr>
      <vt:lpstr>Managing Daily Money Needs</vt:lpstr>
      <vt:lpstr>Mistakes Made Frequently</vt:lpstr>
      <vt:lpstr>Types of Financial Services</vt:lpstr>
      <vt:lpstr>Trust</vt:lpstr>
      <vt:lpstr>Asset Management Account</vt:lpstr>
      <vt:lpstr>Online and Mobile Banking</vt:lpstr>
      <vt:lpstr>Mobile Banking Services</vt:lpstr>
      <vt:lpstr>Prepaid Debit Cards</vt:lpstr>
      <vt:lpstr>Opportunity Costs  of Financial Services</vt:lpstr>
      <vt:lpstr>Financial Services and Economic Conditions</vt:lpstr>
      <vt:lpstr>Changing Interest Rates</vt:lpstr>
      <vt:lpstr>Financial Institutions</vt:lpstr>
      <vt:lpstr>Deposit Institutions</vt:lpstr>
      <vt:lpstr>Other Financial Institutions</vt:lpstr>
      <vt:lpstr>Other Financial Institutions (continued)</vt:lpstr>
      <vt:lpstr>The “Unbanked” and High-Cost Alternative Financial Services</vt:lpstr>
      <vt:lpstr>The “Unbanked” and High-Cost Alternative Financial Services (continued)</vt:lpstr>
      <vt:lpstr>Choosing  a Financial Institution</vt:lpstr>
      <vt:lpstr>Savings Plans</vt:lpstr>
      <vt:lpstr>Certificates of Deposit</vt:lpstr>
      <vt:lpstr>Savings Alternatives</vt:lpstr>
      <vt:lpstr>Evaluating Savings Plans</vt:lpstr>
      <vt:lpstr>Truth in Savings</vt:lpstr>
      <vt:lpstr>Truth in Savings (continued)</vt:lpstr>
      <vt:lpstr>Inflation and Tax Considerations</vt:lpstr>
      <vt:lpstr>After-Tax Savings Rate of Return</vt:lpstr>
      <vt:lpstr>Liquidity and Safety</vt:lpstr>
      <vt:lpstr>Deposit Insurance</vt:lpstr>
      <vt:lpstr>Payment Methods</vt:lpstr>
      <vt:lpstr>Debit Card Transactions</vt:lpstr>
      <vt:lpstr>Types of Checking Accounts</vt:lpstr>
      <vt:lpstr>Evaluating Checking Accounts</vt:lpstr>
      <vt:lpstr>Managing Your Checking Account</vt:lpstr>
      <vt:lpstr>Writing Checks</vt:lpstr>
      <vt:lpstr>Reconciling Your Checking Account</vt:lpstr>
      <vt:lpstr>Other Payment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Banks and Banking    Chapter 5</dc:title>
  <dc:creator>Family and Consumer Sciences</dc:creator>
  <cp:lastModifiedBy>mlarmon</cp:lastModifiedBy>
  <cp:revision>266</cp:revision>
  <cp:lastPrinted>1996-03-01T19:37:56Z</cp:lastPrinted>
  <dcterms:created xsi:type="dcterms:W3CDTF">1996-07-04T13:26:24Z</dcterms:created>
  <dcterms:modified xsi:type="dcterms:W3CDTF">2016-12-08T17:17:09Z</dcterms:modified>
</cp:coreProperties>
</file>