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7"/>
  </p:notesMasterIdLst>
  <p:handoutMasterIdLst>
    <p:handoutMasterId r:id="rId38"/>
  </p:handoutMasterIdLst>
  <p:sldIdLst>
    <p:sldId id="303" r:id="rId2"/>
    <p:sldId id="294" r:id="rId3"/>
    <p:sldId id="257" r:id="rId4"/>
    <p:sldId id="299" r:id="rId5"/>
    <p:sldId id="261" r:id="rId6"/>
    <p:sldId id="265" r:id="rId7"/>
    <p:sldId id="300" r:id="rId8"/>
    <p:sldId id="279" r:id="rId9"/>
    <p:sldId id="280" r:id="rId10"/>
    <p:sldId id="278" r:id="rId11"/>
    <p:sldId id="301" r:id="rId12"/>
    <p:sldId id="281" r:id="rId13"/>
    <p:sldId id="306" r:id="rId14"/>
    <p:sldId id="282" r:id="rId15"/>
    <p:sldId id="283" r:id="rId16"/>
    <p:sldId id="291" r:id="rId17"/>
    <p:sldId id="298" r:id="rId18"/>
    <p:sldId id="304" r:id="rId19"/>
    <p:sldId id="266" r:id="rId20"/>
    <p:sldId id="267" r:id="rId21"/>
    <p:sldId id="295" r:id="rId22"/>
    <p:sldId id="269" r:id="rId23"/>
    <p:sldId id="288" r:id="rId24"/>
    <p:sldId id="305" r:id="rId25"/>
    <p:sldId id="271" r:id="rId26"/>
    <p:sldId id="284" r:id="rId27"/>
    <p:sldId id="307" r:id="rId28"/>
    <p:sldId id="285" r:id="rId29"/>
    <p:sldId id="274" r:id="rId30"/>
    <p:sldId id="275" r:id="rId31"/>
    <p:sldId id="276" r:id="rId32"/>
    <p:sldId id="277" r:id="rId33"/>
    <p:sldId id="286" r:id="rId34"/>
    <p:sldId id="289" r:id="rId35"/>
    <p:sldId id="302" r:id="rId3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Grant" initials="MG" lastIdx="2" clrIdx="0"/>
  <p:cmAuthor id="2" name="AW" initials="AW" lastIdx="1" clrIdx="1">
    <p:extLst>
      <p:ext uri="{19B8F6BF-5375-455C-9EA6-DF929625EA0E}">
        <p15:presenceInfo xmlns:p15="http://schemas.microsoft.com/office/powerpoint/2012/main" xmlns="" userId="AW" providerId="None"/>
      </p:ext>
    </p:extLst>
  </p:cmAuthor>
  <p:cmAuthor id="3" name="mlarmon" initials="m" lastIdx="1" clrIdx="2">
    <p:extLst>
      <p:ext uri="{19B8F6BF-5375-455C-9EA6-DF929625EA0E}">
        <p15:presenceInfo xmlns:p15="http://schemas.microsoft.com/office/powerpoint/2012/main" xmlns="" userId="mlarm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32183"/>
    <a:srgbClr val="02175A"/>
    <a:srgbClr val="063DE8"/>
    <a:srgbClr val="A2C1FE"/>
    <a:srgbClr val="009688"/>
    <a:srgbClr val="FFFFFF"/>
    <a:srgbClr val="037C03"/>
    <a:srgbClr val="6E00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794" autoAdjust="0"/>
  </p:normalViewPr>
  <p:slideViewPr>
    <p:cSldViewPr>
      <p:cViewPr varScale="1">
        <p:scale>
          <a:sx n="108" d="100"/>
          <a:sy n="108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2BDCC-F687-4FC3-9BB4-F307E49A595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C9266-C495-4D25-A719-CC98AD9212B1}">
      <dgm:prSet phldrT="[Text]"/>
      <dgm:spPr/>
      <dgm:t>
        <a:bodyPr/>
        <a:lstStyle/>
        <a:p>
          <a:r>
            <a:rPr lang="en-US" b="1" dirty="0">
              <a:solidFill>
                <a:srgbClr val="063DE8"/>
              </a:solidFill>
            </a:rPr>
            <a:t>Accelerate deductions</a:t>
          </a:r>
        </a:p>
      </dgm:t>
    </dgm:pt>
    <dgm:pt modelId="{2600CD7E-8C42-470F-A2EA-C9567AFC765C}" type="parTrans" cxnId="{5B05B356-E475-4490-AD38-54A4F5382711}">
      <dgm:prSet/>
      <dgm:spPr/>
      <dgm:t>
        <a:bodyPr/>
        <a:lstStyle/>
        <a:p>
          <a:endParaRPr lang="en-US"/>
        </a:p>
      </dgm:t>
    </dgm:pt>
    <dgm:pt modelId="{ADA0C7EE-F0A1-4686-9DA8-A59448314C7B}" type="sibTrans" cxnId="{5B05B356-E475-4490-AD38-54A4F5382711}">
      <dgm:prSet/>
      <dgm:spPr/>
      <dgm:t>
        <a:bodyPr/>
        <a:lstStyle/>
        <a:p>
          <a:endParaRPr lang="en-US"/>
        </a:p>
      </dgm:t>
    </dgm:pt>
    <dgm:pt modelId="{816947B0-2F4A-4796-BBFC-A80ED1FAE1EA}">
      <dgm:prSet phldrT="[Text]"/>
      <dgm:spPr/>
      <dgm:t>
        <a:bodyPr/>
        <a:lstStyle/>
        <a:p>
          <a:r>
            <a:rPr lang="en-US" dirty="0"/>
            <a:t>If you expect to have the same or a lower tax rate next year.</a:t>
          </a:r>
        </a:p>
      </dgm:t>
    </dgm:pt>
    <dgm:pt modelId="{353B7EB1-6E45-425B-BFB2-735D2243AF28}" type="parTrans" cxnId="{BC67B0AD-545A-4AF1-9E30-660BA49DA68E}">
      <dgm:prSet/>
      <dgm:spPr/>
      <dgm:t>
        <a:bodyPr/>
        <a:lstStyle/>
        <a:p>
          <a:endParaRPr lang="en-US"/>
        </a:p>
      </dgm:t>
    </dgm:pt>
    <dgm:pt modelId="{DEAC677F-BB7B-482C-8620-3B0EAFD5A03F}" type="sibTrans" cxnId="{BC67B0AD-545A-4AF1-9E30-660BA49DA68E}">
      <dgm:prSet/>
      <dgm:spPr/>
      <dgm:t>
        <a:bodyPr/>
        <a:lstStyle/>
        <a:p>
          <a:endParaRPr lang="en-US"/>
        </a:p>
      </dgm:t>
    </dgm:pt>
    <dgm:pt modelId="{56C5207B-938B-4958-A232-12EAFA8CEE80}">
      <dgm:prSet phldrT="[Text]"/>
      <dgm:spPr/>
      <dgm:t>
        <a:bodyPr/>
        <a:lstStyle/>
        <a:p>
          <a:r>
            <a:rPr lang="en-US" b="1" dirty="0">
              <a:solidFill>
                <a:srgbClr val="063DE8"/>
              </a:solidFill>
            </a:rPr>
            <a:t>Delay the receipt of income</a:t>
          </a:r>
        </a:p>
      </dgm:t>
    </dgm:pt>
    <dgm:pt modelId="{35F471A0-64CB-400C-A313-3BEF57D7090E}" type="parTrans" cxnId="{7E408B49-AD53-4466-A54F-5B64D6474118}">
      <dgm:prSet/>
      <dgm:spPr/>
      <dgm:t>
        <a:bodyPr/>
        <a:lstStyle/>
        <a:p>
          <a:endParaRPr lang="en-US"/>
        </a:p>
      </dgm:t>
    </dgm:pt>
    <dgm:pt modelId="{E31D8A4A-8E3A-46BB-916C-A4E1E87F53A1}" type="sibTrans" cxnId="{7E408B49-AD53-4466-A54F-5B64D6474118}">
      <dgm:prSet/>
      <dgm:spPr/>
      <dgm:t>
        <a:bodyPr/>
        <a:lstStyle/>
        <a:p>
          <a:endParaRPr lang="en-US"/>
        </a:p>
      </dgm:t>
    </dgm:pt>
    <dgm:pt modelId="{C8FEF208-834F-4B20-82E0-3DBA8808F33E}">
      <dgm:prSet phldrT="[Text]"/>
      <dgm:spPr/>
      <dgm:t>
        <a:bodyPr/>
        <a:lstStyle/>
        <a:p>
          <a:r>
            <a:rPr lang="en-US" dirty="0"/>
            <a:t>If you expect to have the same or a lower tax rate next year.</a:t>
          </a:r>
        </a:p>
      </dgm:t>
    </dgm:pt>
    <dgm:pt modelId="{919D853C-C2AF-453A-B0F8-8EB21A0F66A9}" type="parTrans" cxnId="{D74408B1-9B88-48BB-A500-BF3328349A61}">
      <dgm:prSet/>
      <dgm:spPr/>
      <dgm:t>
        <a:bodyPr/>
        <a:lstStyle/>
        <a:p>
          <a:endParaRPr lang="en-US"/>
        </a:p>
      </dgm:t>
    </dgm:pt>
    <dgm:pt modelId="{E909FDD4-712F-4D58-8450-E0D0DA3697ED}" type="sibTrans" cxnId="{D74408B1-9B88-48BB-A500-BF3328349A61}">
      <dgm:prSet/>
      <dgm:spPr/>
      <dgm:t>
        <a:bodyPr/>
        <a:lstStyle/>
        <a:p>
          <a:endParaRPr lang="en-US"/>
        </a:p>
      </dgm:t>
    </dgm:pt>
    <dgm:pt modelId="{B6335D04-2C58-4A40-9814-F056630E49F1}">
      <dgm:prSet phldrT="[Text]"/>
      <dgm:spPr/>
      <dgm:t>
        <a:bodyPr/>
        <a:lstStyle/>
        <a:p>
          <a:r>
            <a:rPr lang="en-US" b="1" dirty="0">
              <a:solidFill>
                <a:srgbClr val="063DE8"/>
              </a:solidFill>
            </a:rPr>
            <a:t>Delay deductions</a:t>
          </a:r>
        </a:p>
      </dgm:t>
    </dgm:pt>
    <dgm:pt modelId="{F3525FEA-F50F-4E45-97DB-7BA8DA03AEF1}" type="parTrans" cxnId="{08527ECC-CC80-4C9F-8327-41C1C8698FC8}">
      <dgm:prSet/>
      <dgm:spPr/>
      <dgm:t>
        <a:bodyPr/>
        <a:lstStyle/>
        <a:p>
          <a:endParaRPr lang="en-US"/>
        </a:p>
      </dgm:t>
    </dgm:pt>
    <dgm:pt modelId="{75BBE737-4B0F-46EC-9626-883C39DD14AD}" type="sibTrans" cxnId="{08527ECC-CC80-4C9F-8327-41C1C8698FC8}">
      <dgm:prSet/>
      <dgm:spPr/>
      <dgm:t>
        <a:bodyPr/>
        <a:lstStyle/>
        <a:p>
          <a:endParaRPr lang="en-US"/>
        </a:p>
      </dgm:t>
    </dgm:pt>
    <dgm:pt modelId="{0E5136B0-DF10-42FB-84C7-6D11632E8C80}">
      <dgm:prSet phldrT="[Text]"/>
      <dgm:spPr/>
      <dgm:t>
        <a:bodyPr/>
        <a:lstStyle/>
        <a:p>
          <a:r>
            <a:rPr lang="en-US" dirty="0"/>
            <a:t>If you expect to have a higher tax rate next year.</a:t>
          </a:r>
        </a:p>
      </dgm:t>
    </dgm:pt>
    <dgm:pt modelId="{EAB52D90-0E29-4D73-943E-7FC51061CC47}" type="parTrans" cxnId="{DB9B768D-0216-44EA-91FB-6A04D8863C9A}">
      <dgm:prSet/>
      <dgm:spPr/>
      <dgm:t>
        <a:bodyPr/>
        <a:lstStyle/>
        <a:p>
          <a:endParaRPr lang="en-US"/>
        </a:p>
      </dgm:t>
    </dgm:pt>
    <dgm:pt modelId="{F9C120D7-2C75-4E79-92EF-96266F7F62E2}" type="sibTrans" cxnId="{DB9B768D-0216-44EA-91FB-6A04D8863C9A}">
      <dgm:prSet/>
      <dgm:spPr/>
      <dgm:t>
        <a:bodyPr/>
        <a:lstStyle/>
        <a:p>
          <a:endParaRPr lang="en-US"/>
        </a:p>
      </dgm:t>
    </dgm:pt>
    <dgm:pt modelId="{AB117550-1304-4B10-AC28-3E4F72FE5F40}">
      <dgm:prSet phldrT="[Text]"/>
      <dgm:spPr/>
      <dgm:t>
        <a:bodyPr/>
        <a:lstStyle/>
        <a:p>
          <a:r>
            <a:rPr lang="en-US" b="1" dirty="0">
              <a:solidFill>
                <a:srgbClr val="063DE8"/>
              </a:solidFill>
            </a:rPr>
            <a:t>Accelerate the receipt of income</a:t>
          </a:r>
        </a:p>
      </dgm:t>
    </dgm:pt>
    <dgm:pt modelId="{594FFF7F-7AD6-4578-B41F-217AC53F2358}" type="parTrans" cxnId="{DF58285B-661F-440F-B18E-C3018D7A0E5C}">
      <dgm:prSet/>
      <dgm:spPr/>
      <dgm:t>
        <a:bodyPr/>
        <a:lstStyle/>
        <a:p>
          <a:endParaRPr lang="en-US"/>
        </a:p>
      </dgm:t>
    </dgm:pt>
    <dgm:pt modelId="{456F6E88-AAFA-4529-A4BC-BD1196425D3C}" type="sibTrans" cxnId="{DF58285B-661F-440F-B18E-C3018D7A0E5C}">
      <dgm:prSet/>
      <dgm:spPr/>
      <dgm:t>
        <a:bodyPr/>
        <a:lstStyle/>
        <a:p>
          <a:endParaRPr lang="en-US"/>
        </a:p>
      </dgm:t>
    </dgm:pt>
    <dgm:pt modelId="{400D20F0-DCF2-4B4B-A257-9C4D3ED6FB0A}">
      <dgm:prSet phldrT="[Text]"/>
      <dgm:spPr/>
      <dgm:t>
        <a:bodyPr/>
        <a:lstStyle/>
        <a:p>
          <a:r>
            <a:rPr lang="en-US" dirty="0"/>
            <a:t>If you expect to have a higher tax rate next year.</a:t>
          </a:r>
        </a:p>
      </dgm:t>
    </dgm:pt>
    <dgm:pt modelId="{8C47914C-7421-4C7C-8DC7-1A662E2B30D2}" type="parTrans" cxnId="{F2D93A73-47A7-44B8-99BA-7A5C3A703535}">
      <dgm:prSet/>
      <dgm:spPr/>
      <dgm:t>
        <a:bodyPr/>
        <a:lstStyle/>
        <a:p>
          <a:endParaRPr lang="en-US"/>
        </a:p>
      </dgm:t>
    </dgm:pt>
    <dgm:pt modelId="{6DB26168-73AC-4B00-80BF-13D585802EEC}" type="sibTrans" cxnId="{F2D93A73-47A7-44B8-99BA-7A5C3A703535}">
      <dgm:prSet/>
      <dgm:spPr/>
      <dgm:t>
        <a:bodyPr/>
        <a:lstStyle/>
        <a:p>
          <a:endParaRPr lang="en-US"/>
        </a:p>
      </dgm:t>
    </dgm:pt>
    <dgm:pt modelId="{1750956B-4DF6-4589-9832-3EEFEB35BBBB}" type="pres">
      <dgm:prSet presAssocID="{2CB2BDCC-F687-4FC3-9BB4-F307E49A59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AC28D6-2D86-4848-8130-9D9A58EA5D29}" type="pres">
      <dgm:prSet presAssocID="{C32C9266-C495-4D25-A719-CC98AD9212B1}" presName="linNode" presStyleCnt="0"/>
      <dgm:spPr/>
    </dgm:pt>
    <dgm:pt modelId="{262A4445-E56E-4120-A894-0D77EAE22D8F}" type="pres">
      <dgm:prSet presAssocID="{C32C9266-C495-4D25-A719-CC98AD9212B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7B3A6-2C66-4D29-8936-771EA20EF3CF}" type="pres">
      <dgm:prSet presAssocID="{C32C9266-C495-4D25-A719-CC98AD9212B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C54F0-FE42-44B2-9A5A-A813E7A661D0}" type="pres">
      <dgm:prSet presAssocID="{ADA0C7EE-F0A1-4686-9DA8-A59448314C7B}" presName="sp" presStyleCnt="0"/>
      <dgm:spPr/>
    </dgm:pt>
    <dgm:pt modelId="{79B6E105-1436-4C2C-B36B-AD75CE864141}" type="pres">
      <dgm:prSet presAssocID="{56C5207B-938B-4958-A232-12EAFA8CEE80}" presName="linNode" presStyleCnt="0"/>
      <dgm:spPr/>
    </dgm:pt>
    <dgm:pt modelId="{0379B8E5-9009-4EFE-BA35-176549C9E19B}" type="pres">
      <dgm:prSet presAssocID="{56C5207B-938B-4958-A232-12EAFA8CEE8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7B73F-27CA-4E75-B4E3-9FAA0B4FE2B5}" type="pres">
      <dgm:prSet presAssocID="{56C5207B-938B-4958-A232-12EAFA8CEE8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D8B7F-A4AC-4C3C-9D54-5A990DC70A84}" type="pres">
      <dgm:prSet presAssocID="{E31D8A4A-8E3A-46BB-916C-A4E1E87F53A1}" presName="sp" presStyleCnt="0"/>
      <dgm:spPr/>
    </dgm:pt>
    <dgm:pt modelId="{6284586F-9C89-4AAE-8BA9-55B380309A41}" type="pres">
      <dgm:prSet presAssocID="{B6335D04-2C58-4A40-9814-F056630E49F1}" presName="linNode" presStyleCnt="0"/>
      <dgm:spPr/>
    </dgm:pt>
    <dgm:pt modelId="{0A569B32-534C-47B5-89E2-BCD2B486ABAA}" type="pres">
      <dgm:prSet presAssocID="{B6335D04-2C58-4A40-9814-F056630E49F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5777E-551C-4502-B0B8-2E06D5E89164}" type="pres">
      <dgm:prSet presAssocID="{B6335D04-2C58-4A40-9814-F056630E49F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4C997-3BAB-450F-8BD5-B24936FACEE1}" type="pres">
      <dgm:prSet presAssocID="{75BBE737-4B0F-46EC-9626-883C39DD14AD}" presName="sp" presStyleCnt="0"/>
      <dgm:spPr/>
    </dgm:pt>
    <dgm:pt modelId="{AA9E0976-E5F6-4E1F-9D04-BFBBB296BDB7}" type="pres">
      <dgm:prSet presAssocID="{AB117550-1304-4B10-AC28-3E4F72FE5F40}" presName="linNode" presStyleCnt="0"/>
      <dgm:spPr/>
    </dgm:pt>
    <dgm:pt modelId="{7BD1019D-44FF-49DE-8153-E0778382D73B}" type="pres">
      <dgm:prSet presAssocID="{AB117550-1304-4B10-AC28-3E4F72FE5F4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9AA01-9EEA-4F36-A4D9-560D0B44E99B}" type="pres">
      <dgm:prSet presAssocID="{AB117550-1304-4B10-AC28-3E4F72FE5F4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C89AF8-5523-40EC-83BD-9523F1183A8B}" type="presOf" srcId="{0E5136B0-DF10-42FB-84C7-6D11632E8C80}" destId="{FA95777E-551C-4502-B0B8-2E06D5E89164}" srcOrd="0" destOrd="0" presId="urn:microsoft.com/office/officeart/2005/8/layout/vList5"/>
    <dgm:cxn modelId="{D74408B1-9B88-48BB-A500-BF3328349A61}" srcId="{56C5207B-938B-4958-A232-12EAFA8CEE80}" destId="{C8FEF208-834F-4B20-82E0-3DBA8808F33E}" srcOrd="0" destOrd="0" parTransId="{919D853C-C2AF-453A-B0F8-8EB21A0F66A9}" sibTransId="{E909FDD4-712F-4D58-8450-E0D0DA3697ED}"/>
    <dgm:cxn modelId="{6E310E5B-0AB0-4ACC-A5A5-392B6F0B04BF}" type="presOf" srcId="{C8FEF208-834F-4B20-82E0-3DBA8808F33E}" destId="{A8A7B73F-27CA-4E75-B4E3-9FAA0B4FE2B5}" srcOrd="0" destOrd="0" presId="urn:microsoft.com/office/officeart/2005/8/layout/vList5"/>
    <dgm:cxn modelId="{8F3BF87D-5C4A-483E-B4EF-4B18DE787075}" type="presOf" srcId="{56C5207B-938B-4958-A232-12EAFA8CEE80}" destId="{0379B8E5-9009-4EFE-BA35-176549C9E19B}" srcOrd="0" destOrd="0" presId="urn:microsoft.com/office/officeart/2005/8/layout/vList5"/>
    <dgm:cxn modelId="{147CA459-5F24-4128-9A74-D7B57EF9754F}" type="presOf" srcId="{C32C9266-C495-4D25-A719-CC98AD9212B1}" destId="{262A4445-E56E-4120-A894-0D77EAE22D8F}" srcOrd="0" destOrd="0" presId="urn:microsoft.com/office/officeart/2005/8/layout/vList5"/>
    <dgm:cxn modelId="{5B05B356-E475-4490-AD38-54A4F5382711}" srcId="{2CB2BDCC-F687-4FC3-9BB4-F307E49A5958}" destId="{C32C9266-C495-4D25-A719-CC98AD9212B1}" srcOrd="0" destOrd="0" parTransId="{2600CD7E-8C42-470F-A2EA-C9567AFC765C}" sibTransId="{ADA0C7EE-F0A1-4686-9DA8-A59448314C7B}"/>
    <dgm:cxn modelId="{09D0AE33-D9CD-45BC-B9B5-4A64833BDE7F}" type="presOf" srcId="{2CB2BDCC-F687-4FC3-9BB4-F307E49A5958}" destId="{1750956B-4DF6-4589-9832-3EEFEB35BBBB}" srcOrd="0" destOrd="0" presId="urn:microsoft.com/office/officeart/2005/8/layout/vList5"/>
    <dgm:cxn modelId="{DF58285B-661F-440F-B18E-C3018D7A0E5C}" srcId="{2CB2BDCC-F687-4FC3-9BB4-F307E49A5958}" destId="{AB117550-1304-4B10-AC28-3E4F72FE5F40}" srcOrd="3" destOrd="0" parTransId="{594FFF7F-7AD6-4578-B41F-217AC53F2358}" sibTransId="{456F6E88-AAFA-4529-A4BC-BD1196425D3C}"/>
    <dgm:cxn modelId="{F2D93A73-47A7-44B8-99BA-7A5C3A703535}" srcId="{AB117550-1304-4B10-AC28-3E4F72FE5F40}" destId="{400D20F0-DCF2-4B4B-A257-9C4D3ED6FB0A}" srcOrd="0" destOrd="0" parTransId="{8C47914C-7421-4C7C-8DC7-1A662E2B30D2}" sibTransId="{6DB26168-73AC-4B00-80BF-13D585802EEC}"/>
    <dgm:cxn modelId="{DB9B768D-0216-44EA-91FB-6A04D8863C9A}" srcId="{B6335D04-2C58-4A40-9814-F056630E49F1}" destId="{0E5136B0-DF10-42FB-84C7-6D11632E8C80}" srcOrd="0" destOrd="0" parTransId="{EAB52D90-0E29-4D73-943E-7FC51061CC47}" sibTransId="{F9C120D7-2C75-4E79-92EF-96266F7F62E2}"/>
    <dgm:cxn modelId="{BC67B0AD-545A-4AF1-9E30-660BA49DA68E}" srcId="{C32C9266-C495-4D25-A719-CC98AD9212B1}" destId="{816947B0-2F4A-4796-BBFC-A80ED1FAE1EA}" srcOrd="0" destOrd="0" parTransId="{353B7EB1-6E45-425B-BFB2-735D2243AF28}" sibTransId="{DEAC677F-BB7B-482C-8620-3B0EAFD5A03F}"/>
    <dgm:cxn modelId="{1E70D8FF-AF66-4C37-8A32-ED475EA2C171}" type="presOf" srcId="{400D20F0-DCF2-4B4B-A257-9C4D3ED6FB0A}" destId="{44F9AA01-9EEA-4F36-A4D9-560D0B44E99B}" srcOrd="0" destOrd="0" presId="urn:microsoft.com/office/officeart/2005/8/layout/vList5"/>
    <dgm:cxn modelId="{08527ECC-CC80-4C9F-8327-41C1C8698FC8}" srcId="{2CB2BDCC-F687-4FC3-9BB4-F307E49A5958}" destId="{B6335D04-2C58-4A40-9814-F056630E49F1}" srcOrd="2" destOrd="0" parTransId="{F3525FEA-F50F-4E45-97DB-7BA8DA03AEF1}" sibTransId="{75BBE737-4B0F-46EC-9626-883C39DD14AD}"/>
    <dgm:cxn modelId="{6CAF3CD8-BEF0-4C85-9598-ACB533B12E36}" type="presOf" srcId="{816947B0-2F4A-4796-BBFC-A80ED1FAE1EA}" destId="{F017B3A6-2C66-4D29-8936-771EA20EF3CF}" srcOrd="0" destOrd="0" presId="urn:microsoft.com/office/officeart/2005/8/layout/vList5"/>
    <dgm:cxn modelId="{B248D577-43CC-4CC2-A879-9495B3D8CF2E}" type="presOf" srcId="{AB117550-1304-4B10-AC28-3E4F72FE5F40}" destId="{7BD1019D-44FF-49DE-8153-E0778382D73B}" srcOrd="0" destOrd="0" presId="urn:microsoft.com/office/officeart/2005/8/layout/vList5"/>
    <dgm:cxn modelId="{7E408B49-AD53-4466-A54F-5B64D6474118}" srcId="{2CB2BDCC-F687-4FC3-9BB4-F307E49A5958}" destId="{56C5207B-938B-4958-A232-12EAFA8CEE80}" srcOrd="1" destOrd="0" parTransId="{35F471A0-64CB-400C-A313-3BEF57D7090E}" sibTransId="{E31D8A4A-8E3A-46BB-916C-A4E1E87F53A1}"/>
    <dgm:cxn modelId="{262887E7-BDC6-48D9-AE81-C8A1CCAD55B2}" type="presOf" srcId="{B6335D04-2C58-4A40-9814-F056630E49F1}" destId="{0A569B32-534C-47B5-89E2-BCD2B486ABAA}" srcOrd="0" destOrd="0" presId="urn:microsoft.com/office/officeart/2005/8/layout/vList5"/>
    <dgm:cxn modelId="{6F2201A8-A3CE-4C52-AF32-254E232966FE}" type="presParOf" srcId="{1750956B-4DF6-4589-9832-3EEFEB35BBBB}" destId="{31AC28D6-2D86-4848-8130-9D9A58EA5D29}" srcOrd="0" destOrd="0" presId="urn:microsoft.com/office/officeart/2005/8/layout/vList5"/>
    <dgm:cxn modelId="{2DEB5DB0-518A-4526-8C42-142EC85995AD}" type="presParOf" srcId="{31AC28D6-2D86-4848-8130-9D9A58EA5D29}" destId="{262A4445-E56E-4120-A894-0D77EAE22D8F}" srcOrd="0" destOrd="0" presId="urn:microsoft.com/office/officeart/2005/8/layout/vList5"/>
    <dgm:cxn modelId="{F8E0F5F1-91A2-40EA-9EFA-A0FD1622B3EE}" type="presParOf" srcId="{31AC28D6-2D86-4848-8130-9D9A58EA5D29}" destId="{F017B3A6-2C66-4D29-8936-771EA20EF3CF}" srcOrd="1" destOrd="0" presId="urn:microsoft.com/office/officeart/2005/8/layout/vList5"/>
    <dgm:cxn modelId="{A8FDE8BD-2233-48CF-B382-18759671C134}" type="presParOf" srcId="{1750956B-4DF6-4589-9832-3EEFEB35BBBB}" destId="{B51C54F0-FE42-44B2-9A5A-A813E7A661D0}" srcOrd="1" destOrd="0" presId="urn:microsoft.com/office/officeart/2005/8/layout/vList5"/>
    <dgm:cxn modelId="{815BB3AD-DA02-4A58-8CBD-056BFFD9E373}" type="presParOf" srcId="{1750956B-4DF6-4589-9832-3EEFEB35BBBB}" destId="{79B6E105-1436-4C2C-B36B-AD75CE864141}" srcOrd="2" destOrd="0" presId="urn:microsoft.com/office/officeart/2005/8/layout/vList5"/>
    <dgm:cxn modelId="{07EF7F4A-6328-4BE8-8AC9-1091CDC9CBC3}" type="presParOf" srcId="{79B6E105-1436-4C2C-B36B-AD75CE864141}" destId="{0379B8E5-9009-4EFE-BA35-176549C9E19B}" srcOrd="0" destOrd="0" presId="urn:microsoft.com/office/officeart/2005/8/layout/vList5"/>
    <dgm:cxn modelId="{3E5E160D-4931-45C7-9CFC-CF12BAC494C0}" type="presParOf" srcId="{79B6E105-1436-4C2C-B36B-AD75CE864141}" destId="{A8A7B73F-27CA-4E75-B4E3-9FAA0B4FE2B5}" srcOrd="1" destOrd="0" presId="urn:microsoft.com/office/officeart/2005/8/layout/vList5"/>
    <dgm:cxn modelId="{ED880AAB-F3EE-4DA6-B00D-B6476AB86F7D}" type="presParOf" srcId="{1750956B-4DF6-4589-9832-3EEFEB35BBBB}" destId="{480D8B7F-A4AC-4C3C-9D54-5A990DC70A84}" srcOrd="3" destOrd="0" presId="urn:microsoft.com/office/officeart/2005/8/layout/vList5"/>
    <dgm:cxn modelId="{411E1416-1DF9-4C44-8C6E-D19C53F974AF}" type="presParOf" srcId="{1750956B-4DF6-4589-9832-3EEFEB35BBBB}" destId="{6284586F-9C89-4AAE-8BA9-55B380309A41}" srcOrd="4" destOrd="0" presId="urn:microsoft.com/office/officeart/2005/8/layout/vList5"/>
    <dgm:cxn modelId="{C3377CE9-B71D-4ADC-BD3B-3B3525D24F1C}" type="presParOf" srcId="{6284586F-9C89-4AAE-8BA9-55B380309A41}" destId="{0A569B32-534C-47B5-89E2-BCD2B486ABAA}" srcOrd="0" destOrd="0" presId="urn:microsoft.com/office/officeart/2005/8/layout/vList5"/>
    <dgm:cxn modelId="{C8288A02-FBEF-4435-A0F6-FC8D91E77C26}" type="presParOf" srcId="{6284586F-9C89-4AAE-8BA9-55B380309A41}" destId="{FA95777E-551C-4502-B0B8-2E06D5E89164}" srcOrd="1" destOrd="0" presId="urn:microsoft.com/office/officeart/2005/8/layout/vList5"/>
    <dgm:cxn modelId="{B4AE1EC5-816D-4902-836B-5A2055E88EAB}" type="presParOf" srcId="{1750956B-4DF6-4589-9832-3EEFEB35BBBB}" destId="{4304C997-3BAB-450F-8BD5-B24936FACEE1}" srcOrd="5" destOrd="0" presId="urn:microsoft.com/office/officeart/2005/8/layout/vList5"/>
    <dgm:cxn modelId="{B6D6F836-E614-42D5-9569-2FEF1223D363}" type="presParOf" srcId="{1750956B-4DF6-4589-9832-3EEFEB35BBBB}" destId="{AA9E0976-E5F6-4E1F-9D04-BFBBB296BDB7}" srcOrd="6" destOrd="0" presId="urn:microsoft.com/office/officeart/2005/8/layout/vList5"/>
    <dgm:cxn modelId="{FE05B1FD-7E82-4277-B14D-A736CDD9462E}" type="presParOf" srcId="{AA9E0976-E5F6-4E1F-9D04-BFBBB296BDB7}" destId="{7BD1019D-44FF-49DE-8153-E0778382D73B}" srcOrd="0" destOrd="0" presId="urn:microsoft.com/office/officeart/2005/8/layout/vList5"/>
    <dgm:cxn modelId="{BBAA22BC-D7BE-40A6-89FD-1FDD2158821A}" type="presParOf" srcId="{AA9E0976-E5F6-4E1F-9D04-BFBBB296BDB7}" destId="{44F9AA01-9EEA-4F36-A4D9-560D0B44E9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913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20632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13746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24561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03104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75887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6840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46051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53769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28234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74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1970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42421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5182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118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5908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FBADF-2C8C-491E-ABC5-9826DCF5D3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1307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B8DDE-830F-4CD6-9C09-04D6C49511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5924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60350"/>
            <a:ext cx="196373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5743575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C6560-681A-44E8-B638-A29F93DD3FB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8811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533" y="167640"/>
            <a:ext cx="8074152" cy="1280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8784" y="1580823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74085" y="1580823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57384" y="3924626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F437E-77B2-4016-8628-73498C4606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67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65488"/>
            <a:ext cx="8074152" cy="1280160"/>
          </a:xfrm>
        </p:spPr>
        <p:txBody>
          <a:bodyPr/>
          <a:lstStyle>
            <a:lvl1pPr>
              <a:defRPr>
                <a:solidFill>
                  <a:srgbClr val="0321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888" y="1599157"/>
            <a:ext cx="7434072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F1A6C-EF89-4854-A8BF-9B2ACCEC2B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056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712F4-2717-4751-B18A-77DA54785C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9364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024DF-C8BB-4A2A-8631-4B5630E89A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7265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1FA1F-35D2-43ED-9191-5FD3EAC0D6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204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4AFE2-2361-4E4A-BA05-0898AC464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1953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1AAB0-B965-4D83-8D9B-9DC7F4911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6377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C0550-F686-4027-A2DD-26393351828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28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31589-CADA-45EF-9739-960E6C762B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3368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A13E80-DD10-4A3C-AF4A-4BEAA88449D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06545" y="6659103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218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2183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2183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2183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2183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eaLnBrk="1" hangingPunct="1">
              <a:spcBef>
                <a:spcPct val="20000"/>
              </a:spcBef>
            </a:pPr>
            <a:r>
              <a:rPr kumimoji="0" lang="en-US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59B0B9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Chapter 04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 eaLnBrk="1" hangingPunct="1"/>
            <a:endParaRPr lang="en-US" altLang="en-US" sz="3600" b="1" dirty="0">
              <a:solidFill>
                <a:prstClr val="black"/>
              </a:solidFill>
              <a:latin typeface="Bradley Hand ITC" panose="03070402050302030203" pitchFamily="66" charset="0"/>
            </a:endParaRPr>
          </a:p>
          <a:p>
            <a:pPr lvl="0" eaLnBrk="1" hangingPunct="1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Planning Your Tax Strategy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Taxable Income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b="1" dirty="0"/>
              <a:t>Step 2: Computing Taxable Income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SzPct val="90000"/>
              <a:buFontTx/>
              <a:buNone/>
              <a:defRPr/>
            </a:pPr>
            <a:endParaRPr lang="en-US" sz="2400" b="1" dirty="0"/>
          </a:p>
          <a:p>
            <a:pPr marL="749808" indent="-347472"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Char char="–"/>
              <a:defRPr/>
            </a:pPr>
            <a:r>
              <a:rPr lang="en-US" sz="2200" dirty="0"/>
              <a:t>DEDUCTIONS</a:t>
            </a:r>
          </a:p>
          <a:p>
            <a:pPr marL="1143000" indent="-22860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</a:t>
            </a:r>
            <a:r>
              <a:rPr lang="en-US" sz="2400" b="1" dirty="0"/>
              <a:t>tax deduction </a:t>
            </a:r>
            <a:r>
              <a:rPr lang="en-US" sz="2400" dirty="0"/>
              <a:t>is an amount </a:t>
            </a:r>
            <a:r>
              <a:rPr lang="en-US" sz="2400" u="sng" dirty="0"/>
              <a:t>subtracted</a:t>
            </a:r>
            <a:r>
              <a:rPr lang="en-US" sz="2400" dirty="0"/>
              <a:t> from adjusted gross income (AGI) to arrive at taxable income</a:t>
            </a:r>
          </a:p>
          <a:p>
            <a:pPr marL="1143000" indent="-22860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Each taxpayer can </a:t>
            </a:r>
            <a:r>
              <a:rPr lang="en-US" sz="2400" u="sng" dirty="0"/>
              <a:t>subtract</a:t>
            </a:r>
            <a:r>
              <a:rPr lang="en-US" sz="2400" dirty="0"/>
              <a:t> the </a:t>
            </a:r>
            <a:r>
              <a:rPr lang="en-US" sz="2400" b="1" dirty="0"/>
              <a:t>standard deduction</a:t>
            </a:r>
            <a:r>
              <a:rPr lang="en-US" sz="2400" dirty="0"/>
              <a:t>, a set amount on which no taxes or paid, or they can subtract total </a:t>
            </a:r>
            <a:r>
              <a:rPr lang="en-US" sz="2400" b="1" dirty="0"/>
              <a:t>itemized deductions</a:t>
            </a:r>
            <a:r>
              <a:rPr lang="en-US" sz="2400" dirty="0"/>
              <a:t> from AGI</a:t>
            </a:r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DA6C6361-73AE-41A7-BDBD-9428D70BE7C2}" type="slidenum">
              <a:rPr lang="en-US" altLang="en-US" sz="1400"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Itemized Deductions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1389888" y="1445649"/>
            <a:ext cx="7434072" cy="4679472"/>
          </a:xfrm>
        </p:spPr>
        <p:txBody>
          <a:bodyPr/>
          <a:lstStyle/>
          <a:p>
            <a:pPr marL="365760" lvl="1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Itemized deductions includes items such as:</a:t>
            </a:r>
          </a:p>
          <a:p>
            <a:pPr marL="731520" lvl="2"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Medical, dental expenses greater than 10% of AGI</a:t>
            </a:r>
          </a:p>
          <a:p>
            <a:pPr marL="731520" lvl="2"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Taxes (state and local income tax, real estate property tax, or local personal property tax)</a:t>
            </a:r>
          </a:p>
          <a:p>
            <a:pPr marL="731520" lvl="2"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Interest (mortgage interest, home equity loan interest)</a:t>
            </a:r>
          </a:p>
          <a:p>
            <a:pPr marL="731520" lvl="2"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Contributions to qualified charities</a:t>
            </a:r>
          </a:p>
          <a:p>
            <a:pPr marL="731520" lvl="2"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Casualty and theft losses</a:t>
            </a:r>
          </a:p>
          <a:p>
            <a:pPr marL="731520" lvl="2"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Moving expenses</a:t>
            </a:r>
          </a:p>
          <a:p>
            <a:pPr marL="731520" lvl="2" eaLnBrk="1" hangingPunct="1">
              <a:buSzPct val="100000"/>
              <a:buFont typeface="Wingdings" pitchFamily="2" charset="2"/>
              <a:buChar char="§"/>
              <a:defRPr/>
            </a:pPr>
            <a:r>
              <a:rPr lang="en-US" dirty="0"/>
              <a:t>Job-related and other miscellaneous expenses greater than 2% of AGI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024F80AE-96E3-4DC2-900B-E065E497023D}" type="slidenum">
              <a:rPr lang="en-US" altLang="en-US" sz="1400"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Exemptions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1" eaLnBrk="1" hangingPunct="1"/>
            <a:r>
              <a:rPr lang="en-US" altLang="en-US" sz="2400" dirty="0"/>
              <a:t>Next </a:t>
            </a:r>
            <a:r>
              <a:rPr lang="en-US" altLang="en-US" sz="2400" u="sng" dirty="0"/>
              <a:t>subtract</a:t>
            </a:r>
            <a:r>
              <a:rPr lang="en-US" altLang="en-US" sz="2400" dirty="0"/>
              <a:t> </a:t>
            </a:r>
            <a:r>
              <a:rPr lang="en-US" altLang="en-US" sz="2400" b="1" dirty="0"/>
              <a:t>exemptions</a:t>
            </a:r>
            <a:r>
              <a:rPr lang="en-US" altLang="en-US" sz="2400" dirty="0"/>
              <a:t> from AGI</a:t>
            </a:r>
          </a:p>
          <a:p>
            <a:pPr lvl="1" eaLnBrk="1" hangingPunct="1">
              <a:buSzPct val="90000"/>
            </a:pPr>
            <a:endParaRPr lang="en-US" altLang="en-US" sz="500" dirty="0"/>
          </a:p>
          <a:p>
            <a:pPr marL="731520" lvl="2" eaLnBrk="1" hangingPunct="1">
              <a:buSzPct val="80000"/>
            </a:pPr>
            <a:r>
              <a:rPr lang="en-US" altLang="en-US" dirty="0"/>
              <a:t>An exemption is a deduction for yourself, your spouse, and qualified dependents</a:t>
            </a:r>
          </a:p>
          <a:p>
            <a:pPr marL="731520" lvl="2" eaLnBrk="1" hangingPunct="1">
              <a:buSzPct val="80000"/>
            </a:pPr>
            <a:r>
              <a:rPr lang="en-US" altLang="en-US" dirty="0"/>
              <a:t>The amount of the exemption increases each year</a:t>
            </a:r>
          </a:p>
          <a:p>
            <a:pPr marL="731520" lvl="2" eaLnBrk="1" hangingPunct="1">
              <a:buSzPct val="80000"/>
            </a:pPr>
            <a:r>
              <a:rPr lang="en-US" altLang="en-US" dirty="0"/>
              <a:t>For 2016, taxable income was reduced by $4,050 for each exemption claimed</a:t>
            </a:r>
          </a:p>
          <a:p>
            <a:pPr marL="731520" lvl="2" eaLnBrk="1" hangingPunct="1">
              <a:buSzPct val="90000"/>
            </a:pPr>
            <a:endParaRPr lang="en-US" altLang="en-US" sz="1000" dirty="0"/>
          </a:p>
          <a:p>
            <a:pPr marL="365760" lvl="1" eaLnBrk="1" hangingPunct="1"/>
            <a:r>
              <a:rPr lang="en-US" altLang="en-US" sz="2400" dirty="0"/>
              <a:t>After deducting the amounts for exemptions, you arrive at your </a:t>
            </a:r>
            <a:r>
              <a:rPr lang="en-US" altLang="en-US" sz="2400" b="1" dirty="0"/>
              <a:t>taxable income</a:t>
            </a:r>
            <a:r>
              <a:rPr lang="en-US" altLang="en-US" sz="2400" dirty="0"/>
              <a:t>, which is the amount used to determine taxes owed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05715A15-4B58-4568-9003-39AEB1C4CDA5}" type="slidenum">
              <a:rPr lang="en-US" altLang="en-US" sz="1400"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Calculating Taxable Income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Example: Calculating taxable income involves the following steps:</a:t>
            </a:r>
          </a:p>
          <a:p>
            <a:endParaRPr lang="en-US" altLang="en-US" sz="1200" dirty="0"/>
          </a:p>
          <a:p>
            <a:pPr>
              <a:buFontTx/>
              <a:buNone/>
            </a:pPr>
            <a:r>
              <a:rPr lang="en-US" altLang="en-US" sz="2600" dirty="0"/>
              <a:t>	1. Gross income			$81,050</a:t>
            </a:r>
          </a:p>
          <a:p>
            <a:pPr>
              <a:buFontTx/>
              <a:buNone/>
            </a:pPr>
            <a:r>
              <a:rPr lang="en-US" altLang="en-US" sz="2600" dirty="0"/>
              <a:t>	2. Less Adjustments to Income	</a:t>
            </a:r>
            <a:r>
              <a:rPr lang="en-US" altLang="en-US" sz="2600" u="sng" dirty="0"/>
              <a:t>-   4,500</a:t>
            </a:r>
          </a:p>
          <a:p>
            <a:pPr>
              <a:buFontTx/>
              <a:buNone/>
            </a:pPr>
            <a:r>
              <a:rPr lang="en-US" altLang="en-US" sz="2600" dirty="0"/>
              <a:t>	3. Equals Adjusted Gross Income	= 76,550</a:t>
            </a:r>
          </a:p>
          <a:p>
            <a:pPr>
              <a:buFontTx/>
              <a:buNone/>
            </a:pPr>
            <a:r>
              <a:rPr lang="en-US" altLang="en-US" sz="2600" dirty="0"/>
              <a:t>	4. Less Itemized Deductions (or</a:t>
            </a:r>
          </a:p>
          <a:p>
            <a:pPr>
              <a:buFontTx/>
              <a:buNone/>
            </a:pPr>
            <a:r>
              <a:rPr lang="en-US" altLang="en-US" sz="2600" dirty="0"/>
              <a:t>		Standard Deduction)		-  16,410</a:t>
            </a:r>
          </a:p>
          <a:p>
            <a:pPr>
              <a:buFontTx/>
              <a:buNone/>
            </a:pPr>
            <a:r>
              <a:rPr lang="en-US" altLang="en-US" sz="2600" dirty="0"/>
              <a:t>	    Less Exemptions			</a:t>
            </a:r>
            <a:r>
              <a:rPr lang="en-US" altLang="en-US" sz="2600" u="sng" dirty="0"/>
              <a:t>-  16,200</a:t>
            </a:r>
          </a:p>
          <a:p>
            <a:pPr>
              <a:buFontTx/>
              <a:buNone/>
            </a:pPr>
            <a:r>
              <a:rPr lang="en-US" altLang="en-US" sz="2600" dirty="0"/>
              <a:t>	5. Equals Taxable Income		= 43,940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77000"/>
            <a:ext cx="990600" cy="2317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4-</a:t>
            </a:r>
            <a:fld id="{C551905F-7624-4356-9F3D-17F267512BFF}" type="slidenum">
              <a:rPr lang="en-US" altLang="en-US" smtClean="0"/>
              <a:pPr eaLnBrk="1" hangingPunct="1"/>
              <a:t>13</a:t>
            </a:fld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Tax Rates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100000"/>
              <a:buFont typeface="Arial" pitchFamily="34" charset="0"/>
              <a:buChar char="•"/>
              <a:defRPr/>
            </a:pPr>
            <a:r>
              <a:rPr lang="en-US" sz="2400" b="1" dirty="0"/>
              <a:t>Step 3: Calculating Taxes Owed</a:t>
            </a:r>
          </a:p>
          <a:p>
            <a:pPr eaLnBrk="1" hangingPunct="1">
              <a:buSzPct val="90000"/>
              <a:buFontTx/>
              <a:buNone/>
              <a:defRPr/>
            </a:pPr>
            <a:endParaRPr lang="en-US" sz="1000" dirty="0"/>
          </a:p>
          <a:p>
            <a:pPr lvl="1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sz="2200" dirty="0"/>
              <a:t>TAX RATES</a:t>
            </a:r>
          </a:p>
          <a:p>
            <a:pPr marL="1143000" lvl="1" indent="-347472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Use your taxable income with the appropriate tax table or tax schedule</a:t>
            </a:r>
          </a:p>
          <a:p>
            <a:pPr marL="1143000" lvl="1" indent="-347472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The seven tax rates (10, 15, 25, 28, 33, 35, 39.6) are the </a:t>
            </a:r>
            <a:r>
              <a:rPr lang="en-US" sz="2400" b="1" dirty="0"/>
              <a:t>marginal tax rates</a:t>
            </a:r>
            <a:r>
              <a:rPr lang="en-US" sz="2400" dirty="0"/>
              <a:t> on the last (and next) dollar of taxable income</a:t>
            </a:r>
          </a:p>
          <a:p>
            <a:pPr marL="1371600" lvl="2" indent="-27432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For example, after deductions and exemptions, a person in the 28% tax bracket pays 28 cents in taxes for every dollar of taxable income in that bracket</a:t>
            </a: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79E1F585-44D9-445B-A918-6EAAD92F3668}" type="slidenum">
              <a:rPr lang="en-US" altLang="en-US" sz="1400"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Calculating Your Tax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47472" eaLnBrk="1" hangingPunct="1">
              <a:spcBef>
                <a:spcPts val="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dirty="0"/>
              <a:t>A person’s </a:t>
            </a:r>
            <a:r>
              <a:rPr lang="en-US" sz="2400" b="1" dirty="0"/>
              <a:t>average tax</a:t>
            </a:r>
            <a:r>
              <a:rPr lang="en-US" sz="2400" dirty="0"/>
              <a:t> </a:t>
            </a:r>
            <a:r>
              <a:rPr lang="en-US" sz="2400" b="1" dirty="0"/>
              <a:t>rate</a:t>
            </a:r>
            <a:r>
              <a:rPr lang="en-US" sz="2400" dirty="0"/>
              <a:t> is based on the total tax due divided by taxable income</a:t>
            </a:r>
          </a:p>
          <a:p>
            <a:pPr marL="731520" indent="-347472" eaLnBrk="1" hangingPunct="1">
              <a:spcBef>
                <a:spcPts val="0"/>
              </a:spcBef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For example, if a person with a taxable income of $40,000 has a total tax bill of $4,200, their average tax rate is 10.5%, ($4,200 / $40,000)</a:t>
            </a:r>
          </a:p>
          <a:p>
            <a:pPr marL="731520" indent="-347472" eaLnBrk="1" hangingPunct="1">
              <a:spcBef>
                <a:spcPts val="0"/>
              </a:spcBef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The average tax rate is less than a person’s marginal tax rate</a:t>
            </a:r>
          </a:p>
          <a:p>
            <a:pPr marL="1143000" lvl="1" indent="-347472" eaLnBrk="1" hangingPunct="1">
              <a:spcBef>
                <a:spcPts val="0"/>
              </a:spcBef>
              <a:buSzPct val="100000"/>
              <a:buFont typeface="Arial" pitchFamily="34" charset="0"/>
              <a:buChar char="•"/>
              <a:defRPr/>
            </a:pPr>
            <a:endParaRPr lang="en-US" sz="2400" dirty="0"/>
          </a:p>
          <a:p>
            <a:pPr marL="365760" indent="-347472" eaLnBrk="1" hangingPunct="1">
              <a:spcBef>
                <a:spcPts val="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dirty="0"/>
              <a:t>Taxpayers who receive tax breaks may be subject to the </a:t>
            </a:r>
            <a:r>
              <a:rPr lang="en-US" sz="2400" i="1" dirty="0"/>
              <a:t>alternative minimum tax </a:t>
            </a:r>
            <a:r>
              <a:rPr lang="en-US" sz="2400" dirty="0"/>
              <a:t>to ensure they pay their fair share of taxes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1B2A1573-4F9F-4C34-B9F1-60BF4DDAB44A}" type="slidenum">
              <a:rPr lang="en-US" altLang="en-US" sz="1400"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Tax Credits</a:t>
            </a:r>
            <a:endParaRPr lang="en-US" altLang="en-US" sz="38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1" indent="-365760" eaLnBrk="1" hangingPunct="1">
              <a:spcBef>
                <a:spcPts val="0"/>
              </a:spcBef>
              <a:buSzPct val="100000"/>
              <a:buFont typeface="Arial" pitchFamily="34" charset="0"/>
              <a:buChar char="–"/>
              <a:defRPr/>
            </a:pPr>
            <a:r>
              <a:rPr lang="en-US" sz="2400" dirty="0"/>
              <a:t>A </a:t>
            </a:r>
            <a:r>
              <a:rPr lang="en-US" sz="2400" b="1" dirty="0"/>
              <a:t>tax credit </a:t>
            </a:r>
            <a:r>
              <a:rPr lang="en-US" sz="2400" dirty="0"/>
              <a:t>is an amount subtracted directly from the amount of taxes owed. An example is the earned-income tax credit (EIC)</a:t>
            </a:r>
          </a:p>
          <a:p>
            <a:pPr marL="365760" lvl="1" indent="-365760" eaLnBrk="1" hangingPunct="1">
              <a:spcBef>
                <a:spcPts val="0"/>
              </a:spcBef>
              <a:buSzPct val="100000"/>
              <a:buFont typeface="Arial" pitchFamily="34" charset="0"/>
              <a:buChar char="–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365760" lvl="1" indent="-365760" eaLnBrk="1" hangingPunct="1">
              <a:spcBef>
                <a:spcPts val="0"/>
              </a:spcBef>
              <a:buSzPct val="100000"/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0000"/>
                </a:solidFill>
              </a:rPr>
              <a:t>Tax Credits versus Tax Deductions</a:t>
            </a:r>
          </a:p>
          <a:p>
            <a:pPr marL="731520" lvl="1" indent="-347472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$100 Tax Credit reduces your taxes by $100</a:t>
            </a:r>
          </a:p>
          <a:p>
            <a:pPr marL="731520" lvl="1" indent="-347472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$100 Tax Deduction reduces your taxes by $25 if you are in the 25% bracket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2C79FCF2-A431-41A2-B0EF-AF4E58CB2659}" type="slidenum">
              <a:rPr lang="en-US" altLang="en-US" sz="1400"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Examples of Tax Credits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389888" y="1599157"/>
            <a:ext cx="7434072" cy="4877843"/>
          </a:xfrm>
        </p:spPr>
        <p:txBody>
          <a:bodyPr>
            <a:normAutofit lnSpcReduction="10000"/>
          </a:bodyPr>
          <a:lstStyle/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Foreign tax 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Child and dependent care expenses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Savers tax credit for retirement contributions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Adoption expenses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American Opportunity and Lifetime learning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Mortgage interest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Energy-savings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Elderly and disabled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Premium for health insurance for low- to moderate- income households that purchased through the Health Insurance Marketplace</a:t>
            </a:r>
          </a:p>
          <a:p>
            <a:pPr marL="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400" dirty="0"/>
              <a:t>Alternative Motor Vehicle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26AABE99-5B39-474C-8C8F-F85C249AC7D8}" type="slidenum">
              <a:rPr lang="en-US" altLang="en-US" sz="1400"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Tax Payments and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–"/>
              <a:defRPr/>
            </a:pPr>
            <a:r>
              <a:rPr lang="en-US" sz="2400" b="1" dirty="0"/>
              <a:t>Making Tax Payments</a:t>
            </a:r>
          </a:p>
          <a:p>
            <a:pPr marL="731520" indent="-365760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Withholding</a:t>
            </a:r>
          </a:p>
          <a:p>
            <a:pPr marL="731520" indent="-365760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Estimated Payments</a:t>
            </a:r>
          </a:p>
          <a:p>
            <a:pPr marL="731520" indent="-365760">
              <a:buFontTx/>
              <a:buNone/>
              <a:defRPr/>
            </a:pPr>
            <a:endParaRPr lang="en-US" sz="2000" dirty="0"/>
          </a:p>
          <a:p>
            <a:pPr marL="365760" indent="-365760">
              <a:buFont typeface="Arial" pitchFamily="34" charset="0"/>
              <a:buChar char="–"/>
              <a:defRPr/>
            </a:pPr>
            <a:r>
              <a:rPr lang="en-US" sz="2400" b="1" dirty="0"/>
              <a:t>Deadlines and Penalties</a:t>
            </a:r>
          </a:p>
          <a:p>
            <a:pPr marL="731520" indent="-365760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Most people are required to file their federal tax return each April 15</a:t>
            </a:r>
          </a:p>
          <a:p>
            <a:pPr marL="731520" indent="-365760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Form 4868 allows an automatic six-month extension to file the federal return</a:t>
            </a:r>
          </a:p>
          <a:p>
            <a:pPr marL="731520" indent="-365760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Failure to file a tax return can result in a 25% penalty in addition to the taxes owed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77000"/>
            <a:ext cx="2133600" cy="2317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4-</a:t>
            </a:r>
            <a:fld id="{686504C1-3DAC-48F8-9527-EC3214B0DD5D}" type="slidenum">
              <a:rPr lang="en-US" altLang="en-US"/>
              <a:pPr eaLnBrk="1" hangingPunct="1"/>
              <a:t>18</a:t>
            </a:fld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85657DB3-A66E-497D-BBBD-99A44688CA9D}" type="slidenum">
              <a:rPr lang="en-US" altLang="en-US" sz="1400"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12887" y="41753"/>
            <a:ext cx="7354887" cy="1143000"/>
          </a:xfr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altLang="en-US" sz="3800" kern="1200" dirty="0">
                <a:ea typeface="+mn-ea"/>
                <a:cs typeface="+mn-cs"/>
              </a:rPr>
              <a:t>W-2 Form</a:t>
            </a:r>
            <a:endParaRPr lang="en-US" sz="3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891" y="1184753"/>
            <a:ext cx="7720881" cy="497224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54888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Chapter 4</a:t>
            </a:r>
            <a:br>
              <a:rPr lang="en-US" altLang="en-US" sz="3800" dirty="0"/>
            </a:br>
            <a:r>
              <a:rPr lang="en-US" altLang="en-US" sz="3800" dirty="0"/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057400"/>
            <a:ext cx="7543800" cy="3657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LO4-1  Describe the importance of taxes for 	  	  personal financial planning.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LO4-2  Calculate taxable income and the 	  	  	  amount owed for federal income tax.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LO4-3  Prepare a federal income tax return.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LO4-4  Identify tax assistance sources.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LO4-5  Select appropriate tax strategies for 	  	  various financial and personal situations.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5F84476C-3B59-48B0-A25B-4FE7EA933E9D}" type="slidenum">
              <a:rPr lang="en-US" altLang="en-US" sz="1400"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Filing Your Federal</a:t>
            </a:r>
            <a:br>
              <a:rPr lang="en-US" altLang="en-US" sz="3800" dirty="0"/>
            </a:br>
            <a:r>
              <a:rPr lang="en-US" altLang="en-US" sz="3800" dirty="0"/>
              <a:t>Income Tax Return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LO4-3: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Prepare a federal income tax return.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5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Who Must File?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600" dirty="0"/>
              <a:t>There are five filing status categories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+mj-lt"/>
              <a:buAutoNum type="arabicPeriod"/>
              <a:defRPr/>
            </a:pPr>
            <a:r>
              <a:rPr lang="en-US" sz="2400" dirty="0"/>
              <a:t>Single — divorced or legally separated 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+mj-lt"/>
              <a:buAutoNum type="arabicPeriod"/>
              <a:defRPr/>
            </a:pPr>
            <a:r>
              <a:rPr lang="en-US" sz="2400" dirty="0"/>
              <a:t>Married, filing joint return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+mj-lt"/>
              <a:buAutoNum type="arabicPeriod"/>
              <a:defRPr/>
            </a:pPr>
            <a:r>
              <a:rPr lang="en-US" sz="2400" dirty="0"/>
              <a:t>Married, filing separate returns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+mj-lt"/>
              <a:buAutoNum type="arabicPeriod"/>
              <a:defRPr/>
            </a:pPr>
            <a:r>
              <a:rPr lang="en-US" sz="2400" dirty="0"/>
              <a:t>Head of household</a:t>
            </a:r>
          </a:p>
          <a:p>
            <a:pPr marL="1280160" lvl="2" indent="-18288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200" dirty="0"/>
              <a:t>Unmarried individual who maintains a household for a child or dependent relative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+mj-lt"/>
              <a:buAutoNum type="arabicPeriod"/>
              <a:defRPr/>
            </a:pPr>
            <a:r>
              <a:rPr lang="en-US" sz="2400" dirty="0"/>
              <a:t>Qualifying widow or widower (2 years)</a:t>
            </a:r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130C4417-9150-4D5E-BBA5-BCFF07AAC0F3}" type="slidenum">
              <a:rPr lang="en-US" altLang="en-US" sz="1400"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Selecting a Tax Form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z="500" b="1" dirty="0"/>
          </a:p>
          <a:p>
            <a:pPr marL="365760" indent="-365760" eaLnBrk="1" hangingPunct="1">
              <a:spcBef>
                <a:spcPts val="0"/>
              </a:spcBef>
              <a:buSzPct val="100000"/>
              <a:buFont typeface="Arial" pitchFamily="34" charset="0"/>
              <a:buChar char="–"/>
              <a:defRPr/>
            </a:pPr>
            <a:r>
              <a:rPr lang="en-US" sz="2400" b="1" dirty="0"/>
              <a:t>Form 1040EZ</a:t>
            </a:r>
            <a:endParaRPr lang="en-US" sz="500" b="1" dirty="0"/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Single or married filing a joint return, under age 65, and claim no dependents</a:t>
            </a:r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Income consisted of wages, salaries, and tips, and not more than $1,500 of taxable interest</a:t>
            </a:r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Your taxable income is less than $100,000</a:t>
            </a:r>
          </a:p>
          <a:p>
            <a:pPr marL="73152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You do not itemize deductions or claim any adjustments to income or tax credits</a:t>
            </a: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FEF7DAC6-6960-4480-9AEF-0A4716BE3C6B}" type="slidenum">
              <a:rPr lang="en-US" altLang="en-US" sz="1400"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Selecting a Tax Form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0"/>
              </a:spcBef>
              <a:buSzPct val="100000"/>
              <a:buFont typeface="Arial" pitchFamily="34" charset="0"/>
              <a:buChar char="–"/>
              <a:defRPr/>
            </a:pPr>
            <a:r>
              <a:rPr lang="en-US" sz="2400" b="1" dirty="0"/>
              <a:t>Form 1040A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Taxable income less than $100,000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Use the standard deduction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Deductions for IRA contributions are allowed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Tax credits for child care and dependent care are allowed</a:t>
            </a:r>
            <a:endParaRPr lang="en-US" sz="500" dirty="0"/>
          </a:p>
          <a:p>
            <a:pPr eaLnBrk="1" hangingPunct="1">
              <a:spcBef>
                <a:spcPct val="0"/>
              </a:spcBef>
              <a:buSzPct val="100000"/>
              <a:buFont typeface="Arial" pitchFamily="34" charset="0"/>
              <a:buChar char="–"/>
              <a:defRPr/>
            </a:pPr>
            <a:r>
              <a:rPr lang="en-US" sz="2400" b="1" dirty="0"/>
              <a:t>Form 1040</a:t>
            </a:r>
          </a:p>
          <a:p>
            <a:pPr marL="731520" indent="-365760" eaLnBrk="1" hangingPunct="1">
              <a:spcBef>
                <a:spcPct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Required to use this form if income is over $100,000; use if you itemize deductions</a:t>
            </a:r>
            <a:endParaRPr lang="en-US" sz="500" dirty="0"/>
          </a:p>
          <a:p>
            <a:pPr eaLnBrk="1" hangingPunct="1">
              <a:spcBef>
                <a:spcPts val="0"/>
              </a:spcBef>
              <a:buSzPct val="100000"/>
              <a:buFont typeface="Arial" pitchFamily="34" charset="0"/>
              <a:buChar char="–"/>
              <a:defRPr/>
            </a:pPr>
            <a:r>
              <a:rPr lang="en-US" sz="2400" b="1" dirty="0"/>
              <a:t>Form 1040X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Used to amend a previously filed return</a:t>
            </a: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CC8D97DD-109F-4BE8-A33C-B41973374EC4}" type="slidenum">
              <a:rPr lang="en-US" altLang="en-US" sz="1400"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Completing the Federal Income</a:t>
            </a:r>
            <a:br>
              <a:rPr lang="en-US" altLang="en-US" sz="3800" dirty="0"/>
            </a:br>
            <a:r>
              <a:rPr lang="en-US" altLang="en-US" sz="3800" dirty="0"/>
              <a:t>Tax Return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599157"/>
            <a:ext cx="7434072" cy="4725443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"/>
            </a:pPr>
            <a:r>
              <a:rPr lang="en-US" altLang="en-US" sz="2400" dirty="0"/>
              <a:t>Filing status and exemptions</a:t>
            </a:r>
          </a:p>
          <a:p>
            <a:pPr lvl="1" eaLnBrk="1" hangingPunct="1">
              <a:buFont typeface="Wingdings" panose="05000000000000000000" pitchFamily="2" charset="2"/>
              <a:buChar char=""/>
            </a:pPr>
            <a:r>
              <a:rPr lang="en-US" altLang="en-US" sz="2400" dirty="0"/>
              <a:t>Income</a:t>
            </a:r>
          </a:p>
          <a:p>
            <a:pPr lvl="1" eaLnBrk="1" hangingPunct="1">
              <a:buFont typeface="Wingdings" panose="05000000000000000000" pitchFamily="2" charset="2"/>
              <a:buChar char=""/>
            </a:pPr>
            <a:r>
              <a:rPr lang="en-US" altLang="en-US" sz="2400" dirty="0"/>
              <a:t>Adjustments to income</a:t>
            </a:r>
          </a:p>
          <a:p>
            <a:pPr lvl="1" eaLnBrk="1" hangingPunct="1">
              <a:buFont typeface="Wingdings" panose="05000000000000000000" pitchFamily="2" charset="2"/>
              <a:buChar char=""/>
            </a:pPr>
            <a:r>
              <a:rPr lang="en-US" altLang="en-US" sz="2400" dirty="0"/>
              <a:t>Tax computation</a:t>
            </a:r>
          </a:p>
          <a:p>
            <a:pPr lvl="1" eaLnBrk="1" hangingPunct="1">
              <a:buFont typeface="Wingdings" panose="05000000000000000000" pitchFamily="2" charset="2"/>
              <a:buChar char=""/>
            </a:pPr>
            <a:r>
              <a:rPr lang="en-US" altLang="en-US" sz="2400" dirty="0"/>
              <a:t>Tax credits</a:t>
            </a:r>
          </a:p>
          <a:p>
            <a:pPr lvl="1" eaLnBrk="1" hangingPunct="1">
              <a:spcBef>
                <a:spcPts val="25"/>
              </a:spcBef>
              <a:buFont typeface="Wingdings" panose="05000000000000000000" pitchFamily="2" charset="2"/>
              <a:buChar char=""/>
            </a:pPr>
            <a:r>
              <a:rPr lang="en-US" altLang="en-US" sz="2400" dirty="0"/>
              <a:t>Other taxes (such as self-employment tax)</a:t>
            </a:r>
          </a:p>
          <a:p>
            <a:pPr lvl="1" eaLnBrk="1" hangingPunct="1">
              <a:spcBef>
                <a:spcPts val="25"/>
              </a:spcBef>
              <a:buFont typeface="Wingdings" panose="05000000000000000000" pitchFamily="2" charset="2"/>
              <a:buChar char=""/>
            </a:pPr>
            <a:r>
              <a:rPr lang="en-US" altLang="en-US" sz="2400" dirty="0"/>
              <a:t>Payments </a:t>
            </a:r>
          </a:p>
          <a:p>
            <a:pPr lvl="2" eaLnBrk="1" hangingPunct="1">
              <a:spcBef>
                <a:spcPts val="25"/>
              </a:spcBef>
              <a:buFontTx/>
              <a:buNone/>
            </a:pPr>
            <a:r>
              <a:rPr lang="en-US" altLang="en-US" dirty="0"/>
              <a:t>(total withholding, estimated payments, etc.)</a:t>
            </a:r>
          </a:p>
          <a:p>
            <a:pPr lvl="1" eaLnBrk="1" hangingPunct="1">
              <a:spcBef>
                <a:spcPts val="25"/>
              </a:spcBef>
              <a:buFont typeface="Wingdings" panose="05000000000000000000" pitchFamily="2" charset="2"/>
              <a:buChar char=""/>
            </a:pPr>
            <a:r>
              <a:rPr lang="en-US" altLang="en-US" sz="2400" dirty="0"/>
              <a:t>Refund or Amount You Owe</a:t>
            </a:r>
          </a:p>
          <a:p>
            <a:pPr lvl="2" eaLnBrk="1" hangingPunct="1">
              <a:spcBef>
                <a:spcPts val="25"/>
              </a:spcBef>
              <a:buSzPct val="80000"/>
              <a:buFontTx/>
              <a:buNone/>
            </a:pPr>
            <a:r>
              <a:rPr lang="en-US" altLang="en-US" dirty="0"/>
              <a:t>(Refunds can be sent directly to your bank account)</a:t>
            </a:r>
          </a:p>
          <a:p>
            <a:pPr lvl="1" eaLnBrk="1" hangingPunct="1">
              <a:spcBef>
                <a:spcPts val="25"/>
              </a:spcBef>
              <a:buFont typeface="Wingdings" panose="05000000000000000000" pitchFamily="2" charset="2"/>
              <a:buChar char=""/>
            </a:pPr>
            <a:r>
              <a:rPr lang="en-US" altLang="en-US" sz="2400" dirty="0"/>
              <a:t>Your signature (Sign your return)</a:t>
            </a: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FA1BC5A7-B2C1-4F3E-8FAC-C59B38CA60C4}" type="slidenum">
              <a:rPr lang="en-US" altLang="en-US" sz="1400"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Filing State Income Tax Returns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–"/>
            </a:pPr>
            <a:r>
              <a:rPr lang="en-US" altLang="en-US" sz="2600" dirty="0"/>
              <a:t>All states have a state income tax except 7 states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600" dirty="0"/>
              <a:t>Tax rate ranges from 1 to 10% and is based on AGI or taxable income from federal income tax return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600" dirty="0"/>
              <a:t>Usually due when federal income tax return is due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77000"/>
            <a:ext cx="2133600" cy="3079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4-</a:t>
            </a:r>
            <a:fld id="{CD63FD4C-CC8E-4B2C-9DB8-19CA2E80E703}" type="slidenum">
              <a:rPr lang="en-US" altLang="en-US" smtClean="0"/>
              <a:pPr eaLnBrk="1" hangingPunct="1"/>
              <a:t>24</a:t>
            </a:fld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"/>
            <a:ext cx="8153400" cy="128016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Tax Assistance</a:t>
            </a:r>
            <a:br>
              <a:rPr lang="en-US" altLang="en-US" sz="3800" dirty="0"/>
            </a:br>
            <a:r>
              <a:rPr lang="en-US" altLang="en-US" sz="3800" dirty="0"/>
              <a:t>and the Audit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295400"/>
            <a:ext cx="7434072" cy="5257800"/>
          </a:xfrm>
        </p:spPr>
        <p:txBody>
          <a:bodyPr lIns="90488" tIns="44450" rIns="90488" bIns="44450"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LO4-4: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Identify tax assistance sources.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endParaRPr lang="en-US" altLang="en-US" sz="500" b="1" dirty="0">
              <a:solidFill>
                <a:srgbClr val="F27D1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b="1" dirty="0"/>
              <a:t>Tax Information Sources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–"/>
              <a:defRPr/>
            </a:pPr>
            <a:r>
              <a:rPr lang="en-US" sz="2400" dirty="0"/>
              <a:t>IRS Services</a:t>
            </a:r>
          </a:p>
          <a:p>
            <a:pPr marL="1097280" lvl="1" indent="-18288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Publications and forms 1-800-TAX-FORM or online </a:t>
            </a:r>
            <a:r>
              <a:rPr lang="en-US" sz="2400" dirty="0" smtClean="0"/>
              <a:t>at the </a:t>
            </a:r>
            <a:r>
              <a:rPr lang="en-US" sz="2400" dirty="0" smtClean="0">
                <a:hlinkClick r:id="rId3"/>
              </a:rPr>
              <a:t>IRS website (www.irs.gov)</a:t>
            </a:r>
            <a:endParaRPr lang="en-US" sz="2400" dirty="0"/>
          </a:p>
          <a:p>
            <a:pPr marL="1097280" lvl="1" indent="-182880" eaLnBrk="1" hangingPunct="1">
              <a:lnSpc>
                <a:spcPct val="90000"/>
              </a:lnSpc>
              <a:spcBef>
                <a:spcPts val="0"/>
              </a:spcBef>
              <a:buSzPct val="90000"/>
              <a:buFont typeface="Arial" pitchFamily="34" charset="0"/>
              <a:buChar char="•"/>
              <a:defRPr/>
            </a:pPr>
            <a:r>
              <a:rPr lang="en-US" sz="2400" dirty="0"/>
              <a:t>Phone hot line 1-800-829-1040</a:t>
            </a:r>
          </a:p>
          <a:p>
            <a:pPr marL="1097280" lvl="1" indent="-182880" eaLnBrk="1" hangingPunct="1">
              <a:lnSpc>
                <a:spcPct val="90000"/>
              </a:lnSpc>
              <a:spcBef>
                <a:spcPts val="0"/>
              </a:spcBef>
              <a:buSzPct val="90000"/>
              <a:buFont typeface="Arial" pitchFamily="34" charset="0"/>
              <a:buChar char="•"/>
              <a:defRPr/>
            </a:pPr>
            <a:r>
              <a:rPr lang="en-US" sz="2400" dirty="0"/>
              <a:t>Walk-in service at an IRS office</a:t>
            </a:r>
          </a:p>
          <a:p>
            <a:pPr marL="1097280" lvl="1" indent="-182880" eaLnBrk="1" hangingPunct="1">
              <a:lnSpc>
                <a:spcPct val="90000"/>
              </a:lnSpc>
              <a:spcBef>
                <a:spcPts val="0"/>
              </a:spcBef>
              <a:buSzPct val="90000"/>
              <a:buFont typeface="Arial" pitchFamily="34" charset="0"/>
              <a:buChar char="•"/>
              <a:defRPr/>
            </a:pPr>
            <a:r>
              <a:rPr lang="en-US" sz="2400" dirty="0"/>
              <a:t>Interactive tax assistant</a:t>
            </a:r>
          </a:p>
          <a:p>
            <a:pPr marL="1097280" lvl="1" indent="-182880" eaLnBrk="1" hangingPunct="1">
              <a:lnSpc>
                <a:spcPct val="90000"/>
              </a:lnSpc>
              <a:spcBef>
                <a:spcPts val="0"/>
              </a:spcBef>
              <a:buSzPct val="90000"/>
              <a:buFont typeface="Arial" pitchFamily="34" charset="0"/>
              <a:buChar char="•"/>
              <a:defRPr/>
            </a:pPr>
            <a:r>
              <a:rPr lang="en-US" sz="2400" dirty="0"/>
              <a:t>IRS2Go App</a:t>
            </a:r>
          </a:p>
          <a:p>
            <a:pPr marL="73152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–"/>
              <a:defRPr/>
            </a:pPr>
            <a:r>
              <a:rPr lang="en-US" sz="2400" dirty="0"/>
              <a:t>Tax publications: </a:t>
            </a:r>
            <a:r>
              <a:rPr lang="en-US" sz="2400" i="1" dirty="0"/>
              <a:t>J.K. Lasser’s Your Income Tax, The Ernst and Young Tax Guide…</a:t>
            </a:r>
          </a:p>
          <a:p>
            <a:pPr marL="73152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–"/>
              <a:defRPr/>
            </a:pPr>
            <a:endParaRPr lang="en-US" sz="800" dirty="0"/>
          </a:p>
          <a:p>
            <a:pPr marL="731520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–"/>
              <a:defRPr/>
            </a:pPr>
            <a:r>
              <a:rPr lang="en-US" sz="2400" dirty="0"/>
              <a:t>Online Resources</a:t>
            </a:r>
          </a:p>
          <a:p>
            <a:pPr marL="1097280" indent="-18288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i="1" dirty="0"/>
              <a:t>Kiplinger’s Personal Finance and Money</a:t>
            </a:r>
          </a:p>
          <a:p>
            <a:pPr marL="1097280" indent="-18288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Tax preparation software companies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1ED7D306-2C13-4DE5-8964-A6A5AD8514C2}" type="slidenum">
              <a:rPr lang="en-US" altLang="en-US" sz="1400"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3656" y="29227"/>
            <a:ext cx="7354887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How to File Your Taxes Online</a:t>
            </a:r>
          </a:p>
        </p:txBody>
      </p:sp>
      <p:sp>
        <p:nvSpPr>
          <p:cNvPr id="27651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0788D9BA-D0FC-4B0D-AE84-232FE53FE4C4}" type="slidenum">
              <a:rPr lang="en-US" altLang="en-US" sz="1400">
                <a:cs typeface="Arial" panose="020B0604020202020204" pitchFamily="34" charset="0"/>
              </a:rPr>
              <a:pPr eaLnBrk="1" hangingPunct="1"/>
              <a:t>26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2142" y="917138"/>
            <a:ext cx="7264779" cy="563606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3656" y="29227"/>
            <a:ext cx="7354887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How to File Your Taxes Online</a:t>
            </a:r>
            <a:br>
              <a:rPr lang="en-US" altLang="en-US" sz="3800" dirty="0"/>
            </a:br>
            <a:r>
              <a:rPr lang="en-US" altLang="en-US" sz="1800" dirty="0"/>
              <a:t>(continued)</a:t>
            </a:r>
            <a:endParaRPr lang="en-US" altLang="en-US" sz="3800" dirty="0"/>
          </a:p>
        </p:txBody>
      </p:sp>
      <p:sp>
        <p:nvSpPr>
          <p:cNvPr id="27651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0788D9BA-D0FC-4B0D-AE84-232FE53FE4C4}" type="slidenum">
              <a:rPr lang="en-US" altLang="en-US" sz="1400"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8003" y="1172227"/>
            <a:ext cx="7206192" cy="458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8236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Tax Preparation Services</a:t>
            </a:r>
            <a:endParaRPr lang="en-US" altLang="en-US" sz="22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400" dirty="0"/>
              <a:t>Range from a one-person office to national firms, such as H&amp;R Block</a:t>
            </a:r>
          </a:p>
          <a:p>
            <a:pPr marL="365760"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400" dirty="0"/>
              <a:t>Enrolled Agents: Government-approved tax experts</a:t>
            </a:r>
          </a:p>
          <a:p>
            <a:pPr marL="365760"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400" dirty="0"/>
              <a:t>Accountants</a:t>
            </a:r>
          </a:p>
          <a:p>
            <a:pPr marL="365760"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400" dirty="0"/>
              <a:t>Attorneys</a:t>
            </a:r>
          </a:p>
          <a:p>
            <a:pPr marL="365760" lvl="1" eaLnBrk="1" hangingPunct="1">
              <a:buSzPct val="90000"/>
              <a:buFont typeface="Arial" panose="020B0604020202020204" pitchFamily="34" charset="0"/>
              <a:buChar char="•"/>
            </a:pPr>
            <a:r>
              <a:rPr lang="en-US" altLang="en-US" sz="2400" dirty="0"/>
              <a:t>If your professional tax preparer makes a mistake, you are still responsible for paying the correct amount, plus any interest and penalties</a:t>
            </a:r>
          </a:p>
        </p:txBody>
      </p: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1BA13E08-628F-4334-98E0-25C21BCF7A1D}" type="slidenum">
              <a:rPr lang="en-US" altLang="en-US" sz="1400">
                <a:cs typeface="Arial" panose="020B0604020202020204" pitchFamily="34" charset="0"/>
              </a:rPr>
              <a:pPr eaLnBrk="1" hangingPunct="1"/>
              <a:t>28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What If Your Return Is Audited</a:t>
            </a:r>
            <a:endParaRPr lang="en-US" altLang="en-US" sz="22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lnSpc>
                <a:spcPct val="8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</a:t>
            </a:r>
            <a:r>
              <a:rPr lang="en-US" sz="2400" b="1" dirty="0"/>
              <a:t>tax audit </a:t>
            </a:r>
            <a:r>
              <a:rPr lang="en-US" sz="2400" dirty="0"/>
              <a:t>is a detailed examination of your tax return by the IRS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About 1% of all tax filers are audited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If you claim large or unusual deductions you are more likely to be audited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Types of audits</a:t>
            </a:r>
          </a:p>
          <a:p>
            <a:pPr marL="731520" lvl="1" indent="-365760" eaLnBrk="1" hangingPunct="1">
              <a:lnSpc>
                <a:spcPct val="8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–"/>
              <a:defRPr/>
            </a:pPr>
            <a:r>
              <a:rPr lang="en-US" sz="2400" dirty="0"/>
              <a:t>Correspondence Audit for minor questions</a:t>
            </a:r>
          </a:p>
          <a:p>
            <a:pPr marL="731520" lvl="1" indent="-365760" eaLnBrk="1" hangingPunct="1">
              <a:lnSpc>
                <a:spcPct val="8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–"/>
              <a:defRPr/>
            </a:pPr>
            <a:r>
              <a:rPr lang="en-US" sz="2400" dirty="0"/>
              <a:t>Office Audit takes place at an IRS office</a:t>
            </a:r>
          </a:p>
          <a:p>
            <a:pPr marL="731520" lvl="1" indent="-365760" eaLnBrk="1" hangingPunct="1">
              <a:lnSpc>
                <a:spcPct val="8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–"/>
              <a:defRPr/>
            </a:pPr>
            <a:r>
              <a:rPr lang="en-US" sz="2400" dirty="0"/>
              <a:t>Field Audit is the most complex, with an IRS agent visiting you at home, your business, or your accountant’s office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You have audit rights, including time to prepare for the audit and clarification</a:t>
            </a: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EB8F8AEE-5443-47B2-89CD-36C40E88C840}" type="slidenum">
              <a:rPr lang="en-US" altLang="en-US" sz="1400"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Taxes and Financial Planning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LO4-1:</a:t>
            </a:r>
          </a:p>
          <a:p>
            <a:pPr marL="0" indent="0" eaLnBrk="1" hangingPunct="1"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Describe the importance of taxes for personal financial planning.</a:t>
            </a:r>
          </a:p>
          <a:p>
            <a:pPr eaLnBrk="1" hangingPunct="1">
              <a:buSzPct val="80000"/>
              <a:buFontTx/>
              <a:buNone/>
              <a:defRPr/>
            </a:pPr>
            <a:endParaRPr lang="en-US" sz="1000" dirty="0"/>
          </a:p>
          <a:p>
            <a:pPr marL="365760" indent="-365760" eaLnBrk="1" hangingPunct="1">
              <a:buSzPct val="80000"/>
              <a:defRPr/>
            </a:pPr>
            <a:r>
              <a:rPr lang="en-US" sz="2600" dirty="0"/>
              <a:t>About one-third of each dollar you earn goes to pay taxes</a:t>
            </a:r>
          </a:p>
          <a:p>
            <a:pPr marL="365760" indent="-365760" eaLnBrk="1" hangingPunct="1">
              <a:buSzPct val="80000"/>
              <a:defRPr/>
            </a:pPr>
            <a:r>
              <a:rPr lang="en-US" sz="2600" dirty="0"/>
              <a:t>Tax Freedom Day </a:t>
            </a:r>
            <a:r>
              <a:rPr lang="en-US" sz="2600" dirty="0" smtClean="0"/>
              <a:t>is </a:t>
            </a:r>
            <a:r>
              <a:rPr lang="en-US" sz="2600" dirty="0"/>
              <a:t>in late April and represents the portion of the year that people had to work to pay their taxes for the year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8A977F68-F487-428A-BEE6-207749192600}" type="slidenum">
              <a:rPr lang="en-US" altLang="en-US" sz="1400"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Tax Planning Strategies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371601"/>
            <a:ext cx="7434072" cy="5105400"/>
          </a:xfrm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LO4-5: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Select appropriate tax strategies for various financial and personal situations.</a:t>
            </a:r>
            <a:endParaRPr lang="en-US" sz="500" dirty="0"/>
          </a:p>
          <a:p>
            <a:pPr eaLnBrk="1" hangingPunct="1">
              <a:buSzPct val="100000"/>
              <a:defRPr/>
            </a:pPr>
            <a:r>
              <a:rPr lang="en-US" sz="2600" dirty="0"/>
              <a:t>Legal: Practice </a:t>
            </a:r>
            <a:r>
              <a:rPr lang="en-US" sz="2600" b="1" dirty="0"/>
              <a:t>Tax Avoidance</a:t>
            </a:r>
            <a:endParaRPr lang="en-US" sz="2600" dirty="0"/>
          </a:p>
          <a:p>
            <a:pPr marL="731520" lvl="1" indent="-365760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sz="2600" dirty="0"/>
              <a:t>Legitimate methods to reduce your tax obligation to your fair share but no more</a:t>
            </a:r>
          </a:p>
          <a:p>
            <a:pPr marL="731520" lvl="1" indent="-365760" eaLnBrk="1" hangingPunct="1">
              <a:buSzPct val="100000"/>
              <a:defRPr/>
            </a:pPr>
            <a:r>
              <a:rPr lang="en-US" sz="2600" dirty="0"/>
              <a:t>Financial decisions related to purchasing, investing, and retirement planning are the most heavily affected by tax laws</a:t>
            </a:r>
            <a:endParaRPr lang="en-US" sz="500" dirty="0"/>
          </a:p>
          <a:p>
            <a:pPr eaLnBrk="1" hangingPunct="1">
              <a:buSzPct val="100000"/>
              <a:defRPr/>
            </a:pPr>
            <a:r>
              <a:rPr lang="en-US" sz="2600" dirty="0"/>
              <a:t>Illegal: Do not practice </a:t>
            </a:r>
            <a:r>
              <a:rPr lang="en-US" sz="2600" b="1" dirty="0"/>
              <a:t>Tax Evasion</a:t>
            </a:r>
          </a:p>
          <a:p>
            <a:pPr marL="731520" lvl="1" indent="-365760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sz="2600" dirty="0"/>
              <a:t>Illegally not paying all the taxes you owe, such as not reporting all income</a:t>
            </a:r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791EB860-1F2D-45DC-A379-771EA22CCBD5}" type="slidenum">
              <a:rPr lang="en-US" altLang="en-US" sz="1400"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Minimizing Taxes Owed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524000"/>
            <a:ext cx="7434072" cy="4525963"/>
          </a:xfrm>
        </p:spPr>
        <p:txBody>
          <a:bodyPr lIns="90488" tIns="44450" rIns="90488" bIns="44450"/>
          <a:lstStyle/>
          <a:p>
            <a:pPr eaLnBrk="1" hangingPunct="1">
              <a:buSzPct val="80000"/>
            </a:pPr>
            <a:r>
              <a:rPr lang="en-US" altLang="en-US" sz="2400" b="1" dirty="0"/>
              <a:t>To minimize taxes owed: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181263052"/>
              </p:ext>
            </p:extLst>
          </p:nvPr>
        </p:nvGraphicFramePr>
        <p:xfrm>
          <a:off x="1639824" y="2032000"/>
          <a:ext cx="6934200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DAC4AE40-BD4B-4C20-BFBD-39E9AB6D505C}" type="slidenum">
              <a:rPr lang="en-US" altLang="en-US" sz="1400"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165488"/>
            <a:ext cx="8074152" cy="105371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Consumer Purchasing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219201"/>
            <a:ext cx="7434072" cy="5257800"/>
          </a:xfrm>
        </p:spPr>
        <p:txBody>
          <a:bodyPr lIns="90488" tIns="44450" rIns="90488" bIns="44450"/>
          <a:lstStyle/>
          <a:p>
            <a:pPr marL="365760" indent="-365760" eaLnBrk="1" hangingPunct="1">
              <a:lnSpc>
                <a:spcPct val="90000"/>
              </a:lnSpc>
              <a:buSzPct val="100000"/>
              <a:buFont typeface="Arial" pitchFamily="34" charset="0"/>
              <a:buChar char="–"/>
              <a:defRPr/>
            </a:pPr>
            <a:r>
              <a:rPr lang="en-US" sz="2600" dirty="0"/>
              <a:t>Place of Residence: Homeowners mortgage interest and property taxes are deductible when you itemize. This reduces your taxable income</a:t>
            </a:r>
          </a:p>
          <a:p>
            <a:pPr marL="365760" indent="-365760" eaLnBrk="1" hangingPunct="1">
              <a:lnSpc>
                <a:spcPct val="90000"/>
              </a:lnSpc>
              <a:buSzPct val="80000"/>
              <a:buFont typeface="Courier New" pitchFamily="49" charset="0"/>
              <a:buChar char="o"/>
              <a:defRPr/>
            </a:pPr>
            <a:endParaRPr lang="en-US" sz="800" dirty="0"/>
          </a:p>
          <a:p>
            <a:pPr marL="365760" indent="-365760" eaLnBrk="1" hangingPunct="1">
              <a:lnSpc>
                <a:spcPct val="90000"/>
              </a:lnSpc>
              <a:buSzPct val="100000"/>
              <a:buFont typeface="Arial" pitchFamily="34" charset="0"/>
              <a:buChar char="–"/>
              <a:defRPr/>
            </a:pPr>
            <a:r>
              <a:rPr lang="en-US" sz="2600" dirty="0"/>
              <a:t>Consumer Debt: Use a home equity loan to buy a car or consolidate debt. Interest can be deductible on your taxes</a:t>
            </a:r>
          </a:p>
          <a:p>
            <a:pPr marL="365760" indent="-365760" eaLnBrk="1" hangingPunct="1">
              <a:lnSpc>
                <a:spcPct val="90000"/>
              </a:lnSpc>
              <a:buSzPct val="80000"/>
              <a:buFont typeface="Courier New" pitchFamily="49" charset="0"/>
              <a:buChar char="o"/>
              <a:defRPr/>
            </a:pPr>
            <a:endParaRPr lang="en-US" sz="800" dirty="0"/>
          </a:p>
          <a:p>
            <a:pPr marL="36576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–"/>
              <a:defRPr/>
            </a:pPr>
            <a:r>
              <a:rPr lang="en-US" sz="2600" dirty="0"/>
              <a:t>Job-related Expenses: May be allowed as itemized deductions</a:t>
            </a:r>
          </a:p>
          <a:p>
            <a:pPr marL="365760" indent="-365760" eaLnBrk="1" hangingPunct="1">
              <a:lnSpc>
                <a:spcPct val="90000"/>
              </a:lnSpc>
              <a:buSzPct val="80000"/>
              <a:buFont typeface="Courier New" pitchFamily="49" charset="0"/>
              <a:buChar char="o"/>
              <a:defRPr/>
            </a:pPr>
            <a:endParaRPr lang="en-US" sz="800" dirty="0"/>
          </a:p>
          <a:p>
            <a:pPr marL="36576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–"/>
              <a:defRPr/>
            </a:pPr>
            <a:r>
              <a:rPr lang="en-US" sz="2600" dirty="0"/>
              <a:t>Health Care</a:t>
            </a:r>
            <a:r>
              <a:rPr lang="en-US" sz="2600" u="sng" dirty="0"/>
              <a:t> </a:t>
            </a:r>
            <a:r>
              <a:rPr lang="en-US" sz="2600" dirty="0"/>
              <a:t>Expenses: Flexible spending accounts (FSA) allow you to reduce your taxable income when paying for medical expenses or child care costs</a:t>
            </a:r>
          </a:p>
        </p:txBody>
      </p:sp>
      <p:sp>
        <p:nvSpPr>
          <p:cNvPr id="327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AE40036C-D08C-4B07-9EF2-31CA7E3AD835}" type="slidenum">
              <a:rPr lang="en-US" altLang="en-US" sz="1400">
                <a:cs typeface="Arial" panose="020B0604020202020204" pitchFamily="34" charset="0"/>
              </a:rPr>
              <a:pPr eaLnBrk="1" hangingPunct="1"/>
              <a:t>32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Investment Decisions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445649"/>
            <a:ext cx="7434072" cy="5031352"/>
          </a:xfrm>
        </p:spPr>
        <p:txBody>
          <a:bodyPr/>
          <a:lstStyle/>
          <a:p>
            <a:pPr marL="365760" indent="-365760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sz="2400" dirty="0"/>
              <a:t>Tax-Exempt Investments</a:t>
            </a:r>
          </a:p>
          <a:p>
            <a:pPr marL="73152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Interest income from municipal bonds is not subject to federal income taxes</a:t>
            </a:r>
          </a:p>
          <a:p>
            <a:pPr marL="73152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Interest on EE savings bonds is exempt from federal income tax if used for tuition</a:t>
            </a:r>
          </a:p>
          <a:p>
            <a:pPr lvl="1" eaLnBrk="1" hangingPunct="1">
              <a:buSzPct val="80000"/>
              <a:defRPr/>
            </a:pPr>
            <a:endParaRPr lang="en-US" sz="800" dirty="0"/>
          </a:p>
          <a:p>
            <a:pPr marL="365760" indent="-365760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sz="2400" dirty="0"/>
              <a:t>Tax-Deferred Investments</a:t>
            </a:r>
          </a:p>
          <a:p>
            <a:pPr marL="73152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Tax-deferred annuities</a:t>
            </a:r>
          </a:p>
          <a:p>
            <a:pPr marL="73152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Section 529 savings plans for a child’s education</a:t>
            </a:r>
          </a:p>
          <a:p>
            <a:pPr marL="73152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Retirement plans such as IRA, 401(k) plans </a:t>
            </a:r>
          </a:p>
          <a:p>
            <a:pPr marL="73152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b="1" dirty="0"/>
              <a:t>Capital gains </a:t>
            </a:r>
            <a:r>
              <a:rPr lang="en-US" sz="2400" dirty="0"/>
              <a:t>are profits from sale of stocks, bonds, or real estate; taxes paid when sold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CCF8BF23-F5A7-451F-B284-9C10C44F37A5}" type="slidenum">
              <a:rPr lang="en-US" altLang="en-US" sz="1400">
                <a:cs typeface="Arial" panose="020B0604020202020204" pitchFamily="34" charset="0"/>
              </a:rPr>
              <a:pPr eaLnBrk="1" hangingPunct="1"/>
              <a:t>33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Investment Decisions</a:t>
            </a:r>
            <a:br>
              <a:rPr lang="en-US" altLang="en-US" sz="3800" dirty="0"/>
            </a:br>
            <a:r>
              <a:rPr lang="en-US" altLang="en-US" sz="1800" dirty="0"/>
              <a:t>(continued)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600201"/>
            <a:ext cx="7434072" cy="4648200"/>
          </a:xfrm>
        </p:spPr>
        <p:txBody>
          <a:bodyPr/>
          <a:lstStyle/>
          <a:p>
            <a:pPr marL="365760" indent="-365760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sz="2400" dirty="0"/>
              <a:t>Self-Employment</a:t>
            </a:r>
          </a:p>
          <a:p>
            <a:pPr marL="54864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Owning your own business may allow you to deduct health and life insurance as business costs; However, you have to pay self-employment tax (Social Security) in addition to the regular tax rate</a:t>
            </a:r>
          </a:p>
          <a:p>
            <a:pPr marL="914400" lvl="1" indent="-182880" eaLnBrk="1" hangingPunct="1">
              <a:buSzPct val="80000"/>
              <a:buFontTx/>
              <a:buNone/>
              <a:defRPr/>
            </a:pPr>
            <a:endParaRPr lang="en-US" sz="800" dirty="0"/>
          </a:p>
          <a:p>
            <a:pPr marL="365760" indent="-365760" eaLnBrk="1" hangingPunct="1">
              <a:buSzPct val="100000"/>
              <a:buFont typeface="Arial" pitchFamily="34" charset="0"/>
              <a:buChar char="–"/>
              <a:defRPr/>
            </a:pPr>
            <a:r>
              <a:rPr lang="en-US" sz="2400" dirty="0"/>
              <a:t>Children’s Investments (</a:t>
            </a:r>
            <a:r>
              <a:rPr lang="en-US" sz="2400" i="1" dirty="0"/>
              <a:t>Income Shifting</a:t>
            </a:r>
            <a:r>
              <a:rPr lang="en-US" sz="2400" dirty="0"/>
              <a:t>)</a:t>
            </a:r>
          </a:p>
          <a:p>
            <a:pPr marL="54864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child under 18 with investment income of more than $2,100 is taxed at parent’s top tax rate</a:t>
            </a:r>
          </a:p>
          <a:p>
            <a:pPr marL="548640" lvl="1" indent="-18288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 child under 18 with investment income of less than $2,100 receives a $1,050 deduction and the next $1,050 is taxed at his or her own rate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C16D0F32-EC17-4E45-8522-DF087EFA746B}" type="slidenum">
              <a:rPr lang="en-US" altLang="en-US" sz="1400">
                <a:cs typeface="Arial" panose="020B0604020202020204" pitchFamily="34" charset="0"/>
              </a:rPr>
              <a:pPr eaLnBrk="1" hangingPunct="1"/>
              <a:t>34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Retirement </a:t>
            </a:r>
            <a:br>
              <a:rPr lang="en-US" altLang="en-US" sz="3800" dirty="0"/>
            </a:br>
            <a:r>
              <a:rPr lang="en-US" altLang="en-US" sz="3800" dirty="0"/>
              <a:t>and Education Plans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500" dirty="0"/>
          </a:p>
          <a:p>
            <a:pPr marL="347472" lvl="1" indent="-34747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400" dirty="0"/>
              <a:t>A major tax strategy is the use of tax-deferred retirement and education plans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Traditional IRA 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Roth IRA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Coverdell Education Savings Account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529 Plan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Keogh Plan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altLang="en-US" sz="2400" dirty="0"/>
              <a:t>401(K) Plan</a:t>
            </a:r>
          </a:p>
        </p:txBody>
      </p:sp>
      <p:sp>
        <p:nvSpPr>
          <p:cNvPr id="358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0BDB50F9-6486-4138-B54C-45A1854A6674}" type="slidenum">
              <a:rPr lang="en-US" altLang="en-US" sz="1400"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Common Goals</a:t>
            </a:r>
            <a:br>
              <a:rPr lang="en-US" altLang="en-US" sz="3800" dirty="0"/>
            </a:br>
            <a:r>
              <a:rPr lang="en-US" altLang="en-US" sz="3800" dirty="0"/>
              <a:t>Related to Tax Planning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125" indent="-365125" eaLnBrk="1" hangingPunct="1">
              <a:buSzPct val="80000"/>
            </a:pPr>
            <a:r>
              <a:rPr lang="en-US" altLang="en-US" sz="2600" dirty="0"/>
              <a:t>Know the current tax laws and regulations that affect you</a:t>
            </a:r>
          </a:p>
          <a:p>
            <a:pPr marL="365125" indent="-365125" eaLnBrk="1" hangingPunct="1">
              <a:buSzPct val="80000"/>
            </a:pPr>
            <a:r>
              <a:rPr lang="en-US" altLang="en-US" sz="2600" dirty="0"/>
              <a:t>Maintain complete and appropriate tax records</a:t>
            </a:r>
          </a:p>
          <a:p>
            <a:pPr marL="365125" indent="-365125" eaLnBrk="1" hangingPunct="1">
              <a:buSzPct val="80000"/>
            </a:pPr>
            <a:r>
              <a:rPr lang="en-US" altLang="en-US" sz="2600" dirty="0"/>
              <a:t>Make purchase and investment decisions that can reduce your tax liability</a:t>
            </a:r>
          </a:p>
          <a:p>
            <a:pPr marL="365125" indent="-365125" eaLnBrk="1" hangingPunct="1">
              <a:buSzPct val="80000"/>
            </a:pPr>
            <a:endParaRPr lang="en-US" altLang="en-US" sz="2600" dirty="0" smtClean="0"/>
          </a:p>
          <a:p>
            <a:pPr marL="365125" indent="-365125" eaLnBrk="1" hangingPunct="1">
              <a:buSzPct val="80000"/>
            </a:pPr>
            <a:r>
              <a:rPr lang="en-US" altLang="en-US" sz="2600" dirty="0" smtClean="0"/>
              <a:t>Target </a:t>
            </a:r>
            <a:r>
              <a:rPr lang="en-US" altLang="en-US" sz="2600" dirty="0"/>
              <a:t>your tax planning efforts toward paying your fair share of taxes while taking advantage of tax benefits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36993D00-2074-453D-AA3A-45000F00062F}" type="slidenum">
              <a:rPr lang="en-US" altLang="en-US" sz="1400"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Four Types of Taxes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89888" y="1599157"/>
            <a:ext cx="7434072" cy="4954043"/>
          </a:xfrm>
        </p:spPr>
        <p:txBody>
          <a:bodyPr lIns="90488" tIns="44450" rIns="90488" bIns="44450">
            <a:normAutofit lnSpcReduction="10000"/>
          </a:bodyPr>
          <a:lstStyle/>
          <a:p>
            <a:pPr marL="914400" indent="-514350" eaLnBrk="1" hangingPunct="1">
              <a:buSzPct val="80000"/>
              <a:buFontTx/>
              <a:buNone/>
              <a:defRPr/>
            </a:pPr>
            <a:r>
              <a:rPr lang="en-US" sz="2600" dirty="0"/>
              <a:t>1.	Taxes on Purchases	</a:t>
            </a:r>
          </a:p>
          <a:p>
            <a:pPr marL="146304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Sales tax and Excise tax</a:t>
            </a:r>
          </a:p>
          <a:p>
            <a:pPr marL="914400" indent="-514350" eaLnBrk="1" hangingPunct="1">
              <a:buSzPct val="80000"/>
              <a:buFontTx/>
              <a:buNone/>
              <a:defRPr/>
            </a:pPr>
            <a:r>
              <a:rPr lang="en-US" sz="2600" dirty="0"/>
              <a:t>2.	Taxes on Property</a:t>
            </a:r>
          </a:p>
          <a:p>
            <a:pPr marL="146304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Real Estate Property tax</a:t>
            </a:r>
          </a:p>
          <a:p>
            <a:pPr marL="146304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Personal Property tax</a:t>
            </a:r>
          </a:p>
          <a:p>
            <a:pPr marL="914400" indent="-514350" eaLnBrk="1" hangingPunct="1">
              <a:buSzPct val="80000"/>
              <a:buFontTx/>
              <a:buNone/>
              <a:defRPr/>
            </a:pPr>
            <a:r>
              <a:rPr lang="en-US" sz="2600" dirty="0"/>
              <a:t>3.	Taxes on Wealth</a:t>
            </a:r>
          </a:p>
          <a:p>
            <a:pPr marL="146304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Federal Estate </a:t>
            </a:r>
            <a:r>
              <a:rPr lang="en-US" sz="2600" dirty="0" smtClean="0"/>
              <a:t>tax</a:t>
            </a:r>
          </a:p>
          <a:p>
            <a:pPr marL="146304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 smtClean="0"/>
              <a:t>State </a:t>
            </a:r>
            <a:r>
              <a:rPr lang="en-US" sz="2600" dirty="0"/>
              <a:t>Inheritance tax</a:t>
            </a:r>
          </a:p>
          <a:p>
            <a:pPr marL="914400" indent="-514350" eaLnBrk="1" hangingPunct="1">
              <a:buSzPct val="80000"/>
              <a:buFontTx/>
              <a:buNone/>
              <a:defRPr/>
            </a:pPr>
            <a:r>
              <a:rPr lang="en-US" sz="2600" dirty="0"/>
              <a:t>4.	Taxes on Earnings</a:t>
            </a:r>
            <a:endParaRPr lang="en-US" sz="3000" dirty="0"/>
          </a:p>
          <a:p>
            <a:pPr marL="146304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Income tax </a:t>
            </a:r>
            <a:endParaRPr lang="en-US" sz="2600" dirty="0" smtClean="0"/>
          </a:p>
          <a:p>
            <a:pPr marL="146304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 smtClean="0"/>
              <a:t>Social </a:t>
            </a:r>
            <a:r>
              <a:rPr lang="en-US" sz="2600" dirty="0"/>
              <a:t>Security tax</a:t>
            </a: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5947DE08-7B48-4C37-AD0D-D362658DCBF6}" type="slidenum">
              <a:rPr lang="en-US" altLang="en-US" sz="1400"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Income Tax Fundamentals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LO4-2: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Calculate taxable income and the amount owed for federal income tax.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None/>
              <a:defRPr/>
            </a:pPr>
            <a:endParaRPr lang="en-US" sz="500" b="1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SzPct val="90000"/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9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sz="2400" b="1" dirty="0"/>
              <a:t>Step 1: Determining Adjusted Gross Income</a:t>
            </a:r>
            <a:endParaRPr lang="en-US" sz="2600" dirty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–"/>
              <a:defRPr/>
            </a:pPr>
            <a:r>
              <a:rPr lang="en-US" sz="2400" dirty="0"/>
              <a:t>Identify </a:t>
            </a:r>
            <a:r>
              <a:rPr lang="en-US" sz="2400" b="1" dirty="0"/>
              <a:t>Taxable Income</a:t>
            </a:r>
            <a:r>
              <a:rPr lang="en-US" sz="2400" dirty="0"/>
              <a:t>, which is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SzPct val="60000"/>
              <a:buFontTx/>
              <a:buNone/>
              <a:defRPr/>
            </a:pPr>
            <a:r>
              <a:rPr lang="en-US" sz="2400" dirty="0"/>
              <a:t>	net income, after deductions, on which income tax is computed</a:t>
            </a: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CEF258F4-2407-483E-8CCD-C0B44760A92E}" type="slidenum">
              <a:rPr lang="en-US" altLang="en-US" sz="1400"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Types of Income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lvl="1" indent="-365760" eaLnBrk="1" hangingPunct="1">
              <a:spcBef>
                <a:spcPts val="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TYPES OF INCOME </a:t>
            </a:r>
            <a:r>
              <a:rPr lang="en-US" sz="2200" u="sng" dirty="0"/>
              <a:t>INCLUDED</a:t>
            </a:r>
            <a:r>
              <a:rPr lang="en-US" sz="2200" dirty="0"/>
              <a:t> IN GROSS INCOME</a:t>
            </a:r>
          </a:p>
          <a:p>
            <a:pPr marL="365760" lvl="1" indent="-365760" eaLnBrk="1" hangingPunct="1">
              <a:spcBef>
                <a:spcPts val="0"/>
              </a:spcBef>
              <a:buSzPct val="80000"/>
              <a:buFont typeface="Arial" panose="020B0604020202020204" pitchFamily="34" charset="0"/>
              <a:buChar char="•"/>
              <a:defRPr/>
            </a:pPr>
            <a:endParaRPr lang="en-US" sz="800" dirty="0"/>
          </a:p>
          <a:p>
            <a:pPr marL="731520" lvl="2" indent="-342900" eaLnBrk="1" hangingPunct="1">
              <a:lnSpc>
                <a:spcPct val="90000"/>
              </a:lnSpc>
              <a:spcBef>
                <a:spcPts val="576"/>
              </a:spcBef>
              <a:buSzPct val="80000"/>
              <a:buFont typeface="Arial" panose="020B0604020202020204" pitchFamily="34" charset="0"/>
              <a:buChar char="–"/>
              <a:defRPr/>
            </a:pPr>
            <a:r>
              <a:rPr lang="en-US" b="1" dirty="0"/>
              <a:t>Earned income</a:t>
            </a:r>
            <a:r>
              <a:rPr lang="en-US" dirty="0"/>
              <a:t> includes wages, salary, commissions, fees, tips or bonuses</a:t>
            </a:r>
          </a:p>
          <a:p>
            <a:pPr marL="731520" lvl="2" indent="-342900" eaLnBrk="1" hangingPunct="1">
              <a:lnSpc>
                <a:spcPct val="90000"/>
              </a:lnSpc>
              <a:buSzPct val="80000"/>
              <a:buFont typeface="Arial" panose="020B0604020202020204" pitchFamily="34" charset="0"/>
              <a:buChar char="–"/>
              <a:defRPr/>
            </a:pPr>
            <a:r>
              <a:rPr lang="en-US" b="1" dirty="0"/>
              <a:t>Investment income </a:t>
            </a:r>
            <a:r>
              <a:rPr lang="en-US" dirty="0"/>
              <a:t>(also known as </a:t>
            </a:r>
            <a:r>
              <a:rPr lang="en-US" i="1" dirty="0"/>
              <a:t>portfolio income)</a:t>
            </a:r>
            <a:r>
              <a:rPr lang="en-US" dirty="0"/>
              <a:t> is money from dividends, interest, or rent from investments</a:t>
            </a:r>
          </a:p>
          <a:p>
            <a:pPr marL="731520" lvl="2" indent="-342900" eaLnBrk="1" hangingPunct="1">
              <a:lnSpc>
                <a:spcPct val="90000"/>
              </a:lnSpc>
              <a:buSzPct val="80000"/>
              <a:buFont typeface="Arial" panose="020B0604020202020204" pitchFamily="34" charset="0"/>
              <a:buChar char="–"/>
              <a:defRPr/>
            </a:pPr>
            <a:r>
              <a:rPr lang="en-US" b="1" dirty="0"/>
              <a:t>Passive income </a:t>
            </a:r>
            <a:r>
              <a:rPr lang="en-US" dirty="0"/>
              <a:t>is from business activities in which you do not actively participate, such as a limited partnership</a:t>
            </a:r>
          </a:p>
          <a:p>
            <a:pPr marL="731520" lvl="2" indent="-342900" eaLnBrk="1" hangingPunct="1">
              <a:lnSpc>
                <a:spcPct val="90000"/>
              </a:lnSpc>
              <a:buSzPct val="80000"/>
              <a:buFont typeface="Arial" panose="020B0604020202020204" pitchFamily="34" charset="0"/>
              <a:buChar char="–"/>
              <a:defRPr/>
            </a:pPr>
            <a:r>
              <a:rPr lang="en-US" dirty="0"/>
              <a:t>Other income includes alimony, awards, lottery winnings, and prizes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43F9EFDE-F51B-4132-B0F8-82051C64A6D1}" type="slidenum">
              <a:rPr lang="en-US" altLang="en-US" sz="1400"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Types of Income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1389888" y="1445648"/>
            <a:ext cx="7434072" cy="5031352"/>
          </a:xfrm>
        </p:spPr>
        <p:txBody>
          <a:bodyPr>
            <a:normAutofit lnSpcReduction="10000"/>
          </a:bodyPr>
          <a:lstStyle/>
          <a:p>
            <a:pPr marL="365760" lvl="1" indent="-36576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200" dirty="0"/>
              <a:t>TYPES OF INCOME </a:t>
            </a:r>
            <a:r>
              <a:rPr lang="en-US" sz="2200" u="sng" dirty="0"/>
              <a:t>EXCLUDED</a:t>
            </a:r>
            <a:r>
              <a:rPr lang="en-US" sz="2200" dirty="0"/>
              <a:t> FROM GROSS INCOME</a:t>
            </a:r>
          </a:p>
          <a:p>
            <a:pPr marL="731520" lvl="2" indent="-342900" eaLnBrk="1" hangingPunct="1">
              <a:buSzPct val="60000"/>
              <a:buFont typeface="Arial" panose="020B0604020202020204" pitchFamily="34" charset="0"/>
              <a:buChar char="–"/>
              <a:defRPr/>
            </a:pPr>
            <a:r>
              <a:rPr lang="en-US" b="1" dirty="0"/>
              <a:t>Exclusions</a:t>
            </a:r>
            <a:r>
              <a:rPr lang="en-US" dirty="0"/>
              <a:t> are amounts </a:t>
            </a:r>
            <a:r>
              <a:rPr lang="en-US" u="sng" dirty="0"/>
              <a:t>not</a:t>
            </a:r>
            <a:r>
              <a:rPr lang="en-US" dirty="0"/>
              <a:t> included in gross income; for example, a portion of foreign earned income</a:t>
            </a:r>
          </a:p>
          <a:p>
            <a:pPr marL="731520" lvl="2" indent="-342900" eaLnBrk="1" hangingPunct="1">
              <a:buSzPct val="60000"/>
              <a:buFont typeface="Arial" panose="020B0604020202020204" pitchFamily="34" charset="0"/>
              <a:buChar char="–"/>
              <a:defRPr/>
            </a:pPr>
            <a:r>
              <a:rPr lang="en-US" dirty="0"/>
              <a:t>Exclusions can also be </a:t>
            </a:r>
            <a:r>
              <a:rPr lang="en-US" b="1" dirty="0"/>
              <a:t>tax-exempt income</a:t>
            </a:r>
            <a:r>
              <a:rPr lang="en-US" dirty="0"/>
              <a:t>, which is income not subject to federal income tax; for example, interest earned on most state and city bonds</a:t>
            </a:r>
          </a:p>
          <a:p>
            <a:pPr marL="365760" lvl="1" indent="-36576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200" dirty="0"/>
              <a:t>TYPES OF INCOME TAXED LATER</a:t>
            </a:r>
          </a:p>
          <a:p>
            <a:pPr marL="731520" lvl="1" indent="-342900" eaLnBrk="1" hangingPunct="1">
              <a:buSzPct val="60000"/>
              <a:buFont typeface="Arial" panose="020B0604020202020204" pitchFamily="34" charset="0"/>
              <a:buChar char="–"/>
              <a:defRPr/>
            </a:pPr>
            <a:r>
              <a:rPr lang="en-US" sz="2400" dirty="0"/>
              <a:t>Total income is also affected by </a:t>
            </a:r>
            <a:r>
              <a:rPr lang="en-US" sz="2400" b="1" dirty="0"/>
              <a:t>tax-deferred income, </a:t>
            </a:r>
            <a:r>
              <a:rPr lang="en-US" sz="2400" dirty="0"/>
              <a:t>which is income that will be taxed at a later date; for example, earnings on a individual retirement account (IRA)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43CD2A73-C443-40F1-8D2A-F377A8E907EF}" type="slidenum">
              <a:rPr lang="en-US" altLang="en-US" sz="1400"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Adjustments to Income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1" indent="-36576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Adjusted gross income</a:t>
            </a:r>
            <a:r>
              <a:rPr lang="en-US" sz="2400" dirty="0"/>
              <a:t> (AGI) is gross income after certain </a:t>
            </a:r>
            <a:r>
              <a:rPr lang="en-US" sz="2400" u="sng" dirty="0"/>
              <a:t>reductions</a:t>
            </a:r>
            <a:r>
              <a:rPr lang="en-US" sz="2400" dirty="0"/>
              <a:t> have been made. These reductions are called </a:t>
            </a:r>
            <a:r>
              <a:rPr lang="en-US" sz="2400" i="1" dirty="0"/>
              <a:t>adjustments to income </a:t>
            </a:r>
            <a:r>
              <a:rPr lang="en-US" sz="2400" dirty="0"/>
              <a:t>and include the following:</a:t>
            </a:r>
            <a:endParaRPr lang="en-US" sz="1500" dirty="0"/>
          </a:p>
          <a:p>
            <a:pPr marL="845820" lvl="2" indent="-342900" eaLnBrk="1" hangingPunct="1">
              <a:buSzPct val="80000"/>
              <a:buFont typeface="Arial" panose="020B0604020202020204" pitchFamily="34" charset="0"/>
              <a:buChar char="–"/>
              <a:defRPr/>
            </a:pPr>
            <a:r>
              <a:rPr lang="en-US" dirty="0"/>
              <a:t>Contributions to an IRA or Keogh retirement plan</a:t>
            </a:r>
          </a:p>
          <a:p>
            <a:pPr marL="845820" lvl="2" indent="-342900" eaLnBrk="1" hangingPunct="1">
              <a:buSzPct val="80000"/>
              <a:buFont typeface="Arial" panose="020B0604020202020204" pitchFamily="34" charset="0"/>
              <a:buChar char="–"/>
              <a:defRPr/>
            </a:pPr>
            <a:r>
              <a:rPr lang="en-US" dirty="0"/>
              <a:t>Penalties for early withdrawal of savings</a:t>
            </a:r>
          </a:p>
          <a:p>
            <a:pPr marL="845820" lvl="2" indent="-342900" eaLnBrk="1" hangingPunct="1">
              <a:buSzPct val="80000"/>
              <a:buFont typeface="Arial" panose="020B0604020202020204" pitchFamily="34" charset="0"/>
              <a:buChar char="–"/>
              <a:defRPr/>
            </a:pPr>
            <a:r>
              <a:rPr lang="en-US" dirty="0"/>
              <a:t>Alimony payments</a:t>
            </a:r>
          </a:p>
          <a:p>
            <a:pPr marL="845820" lvl="2" indent="-342900" eaLnBrk="1" hangingPunct="1">
              <a:buSzPct val="80000"/>
              <a:buFont typeface="Arial" panose="020B0604020202020204" pitchFamily="34" charset="0"/>
              <a:buChar char="–"/>
              <a:defRPr/>
            </a:pPr>
            <a:r>
              <a:rPr lang="en-US" dirty="0"/>
              <a:t>Tax-deferred retirement plans are a type of </a:t>
            </a:r>
            <a:r>
              <a:rPr lang="en-US" b="1" dirty="0"/>
              <a:t>tax shelter</a:t>
            </a: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4-</a:t>
            </a:r>
            <a:fld id="{017BE992-9757-4924-A133-EF9AA94FAA85}" type="slidenum">
              <a:rPr lang="en-US" altLang="en-US" sz="1400"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templa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template</Template>
  <TotalTime>1094</TotalTime>
  <Pages>22</Pages>
  <Words>1895</Words>
  <Application>Microsoft Office PowerPoint</Application>
  <PresentationFormat>On-screen Show (4:3)</PresentationFormat>
  <Paragraphs>298</Paragraphs>
  <Slides>35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Design template</vt:lpstr>
      <vt:lpstr>Chapter 04</vt:lpstr>
      <vt:lpstr>Chapter 4 Learning Objectives</vt:lpstr>
      <vt:lpstr>Taxes and Financial Planning</vt:lpstr>
      <vt:lpstr>Common Goals Related to Tax Planning</vt:lpstr>
      <vt:lpstr>Four Types of Taxes</vt:lpstr>
      <vt:lpstr>Income Tax Fundamentals</vt:lpstr>
      <vt:lpstr>Types of Income</vt:lpstr>
      <vt:lpstr>Types of Income (continued)</vt:lpstr>
      <vt:lpstr>Adjustments to Income</vt:lpstr>
      <vt:lpstr>Taxable Income</vt:lpstr>
      <vt:lpstr>Itemized Deductions</vt:lpstr>
      <vt:lpstr>Exemptions</vt:lpstr>
      <vt:lpstr>Calculating Taxable Income</vt:lpstr>
      <vt:lpstr>Tax Rates</vt:lpstr>
      <vt:lpstr>Calculating Your Tax</vt:lpstr>
      <vt:lpstr>Tax Credits</vt:lpstr>
      <vt:lpstr>Examples of Tax Credits</vt:lpstr>
      <vt:lpstr>Tax Payments and Deadlines</vt:lpstr>
      <vt:lpstr>W-2 Form</vt:lpstr>
      <vt:lpstr>Filing Your Federal Income Tax Return</vt:lpstr>
      <vt:lpstr>Selecting a Tax Form</vt:lpstr>
      <vt:lpstr>Selecting a Tax Form (continued)</vt:lpstr>
      <vt:lpstr>Completing the Federal Income Tax Return</vt:lpstr>
      <vt:lpstr>Filing State Income Tax Returns</vt:lpstr>
      <vt:lpstr>Tax Assistance and the Audit Process</vt:lpstr>
      <vt:lpstr>How to File Your Taxes Online</vt:lpstr>
      <vt:lpstr>How to File Your Taxes Online (continued)</vt:lpstr>
      <vt:lpstr>Tax Preparation Services</vt:lpstr>
      <vt:lpstr>What If Your Return Is Audited</vt:lpstr>
      <vt:lpstr>Tax Planning Strategies</vt:lpstr>
      <vt:lpstr>Minimizing Taxes Owed</vt:lpstr>
      <vt:lpstr>Consumer Purchasing</vt:lpstr>
      <vt:lpstr>Investment Decisions</vt:lpstr>
      <vt:lpstr>Investment Decisions (continued)</vt:lpstr>
      <vt:lpstr>Retirement  and Education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Family and Consumer Sciences</dc:creator>
  <cp:lastModifiedBy>mmhart</cp:lastModifiedBy>
  <cp:revision>233</cp:revision>
  <cp:lastPrinted>1996-03-01T19:37:04Z</cp:lastPrinted>
  <dcterms:created xsi:type="dcterms:W3CDTF">1996-07-04T13:27:20Z</dcterms:created>
  <dcterms:modified xsi:type="dcterms:W3CDTF">2017-01-19T22:24:54Z</dcterms:modified>
</cp:coreProperties>
</file>