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91" r:id="rId2"/>
    <p:sldId id="282" r:id="rId3"/>
    <p:sldId id="290" r:id="rId4"/>
    <p:sldId id="257" r:id="rId5"/>
    <p:sldId id="258" r:id="rId6"/>
    <p:sldId id="260" r:id="rId7"/>
    <p:sldId id="259" r:id="rId8"/>
    <p:sldId id="270" r:id="rId9"/>
    <p:sldId id="261" r:id="rId10"/>
    <p:sldId id="272" r:id="rId11"/>
    <p:sldId id="263" r:id="rId12"/>
    <p:sldId id="264" r:id="rId13"/>
    <p:sldId id="283" r:id="rId14"/>
    <p:sldId id="284" r:id="rId15"/>
    <p:sldId id="294" r:id="rId16"/>
    <p:sldId id="265" r:id="rId17"/>
    <p:sldId id="287" r:id="rId18"/>
    <p:sldId id="285" r:id="rId19"/>
    <p:sldId id="273" r:id="rId20"/>
    <p:sldId id="266" r:id="rId21"/>
    <p:sldId id="292" r:id="rId22"/>
    <p:sldId id="286" r:id="rId23"/>
    <p:sldId id="275" r:id="rId24"/>
    <p:sldId id="269" r:id="rId25"/>
    <p:sldId id="276" r:id="rId26"/>
    <p:sldId id="293" r:id="rId27"/>
  </p:sldIdLst>
  <p:sldSz cx="9144000" cy="6858000" type="letter"/>
  <p:notesSz cx="6856413" cy="91424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D58"/>
    <a:srgbClr val="718A9D"/>
    <a:srgbClr val="790015"/>
    <a:srgbClr val="006B61"/>
    <a:srgbClr val="063DE8"/>
    <a:srgbClr val="9234DB"/>
    <a:srgbClr val="7B00E4"/>
    <a:srgbClr val="919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89709" autoAdjust="0"/>
  </p:normalViewPr>
  <p:slideViewPr>
    <p:cSldViewPr>
      <p:cViewPr varScale="1">
        <p:scale>
          <a:sx n="80" d="100"/>
          <a:sy n="80" d="100"/>
        </p:scale>
        <p:origin x="191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79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60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572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77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590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48C6A-1F91-42A3-8A96-DDFDB37519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24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63DE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2D837-8ECC-46A1-82E1-16297EB79D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12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60350"/>
            <a:ext cx="1963737" cy="5865813"/>
          </a:xfrm>
        </p:spPr>
        <p:txBody>
          <a:bodyPr vert="eaVert"/>
          <a:lstStyle>
            <a:lvl1pPr>
              <a:defRPr baseline="0">
                <a:solidFill>
                  <a:srgbClr val="063DE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260350"/>
            <a:ext cx="5743575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DD95C-B961-46F2-9697-3DE44902A5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4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12" y="173546"/>
            <a:ext cx="8074152" cy="128016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552" y="1588008"/>
            <a:ext cx="7434072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EA047-71A8-46F7-AC19-EDAAF17B5A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36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4AAE-2F85-477E-A11E-51BC2BF7E5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67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A1F5A-6383-4AD0-A647-07C621EF1D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5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178B2-E62F-4377-9664-1279822075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99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152400"/>
            <a:ext cx="8074152" cy="128016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A52A3-32B0-428A-835E-FF0A96EB1F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15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2FC16-16B1-4F7C-903D-B5D9302A58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83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18DA8-BA82-42AD-963C-74A889CE02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9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9199-498B-43AF-815A-565D3A8F57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6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0429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600200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44CD4D-66D2-48B4-96B5-1BB26E5AC15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60350"/>
            <a:ext cx="7354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06545" y="6659103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Copyright © 2018 McGraw-Hill Education. All rights reserved. No reproduction or distribution without the prior written consent of McGraw-Hill Education.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81D5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81D58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81D58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81D58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81D58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sz="5000" b="1" dirty="0">
                <a:solidFill>
                  <a:srgbClr val="59B0B9"/>
                </a:solidFill>
                <a:latin typeface="Bradley Hand ITC" pitchFamily="66" charset="0"/>
                <a:ea typeface="+mn-ea"/>
                <a:cs typeface="+mn-cs"/>
              </a:rPr>
              <a:t>Chapter 03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Bradley Hand ITC" pitchFamily="66" charset="0"/>
              </a:rPr>
              <a:t>Money Management Strategy: Financial Statements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Bradley Hand ITC" pitchFamily="66" charset="0"/>
              </a:rPr>
              <a:t>And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Bradley Hand ITC" pitchFamily="66" charset="0"/>
              </a:rPr>
              <a:t>Budgeting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Long Should Records Be Kept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How long should records be kept?</a:t>
            </a:r>
          </a:p>
          <a:p>
            <a:pPr marL="822960" indent="-457200" eaLnBrk="1" hangingPunct="1"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600" dirty="0"/>
              <a:t>Keep birth certificates, wills, and Social Security data permanently</a:t>
            </a:r>
          </a:p>
          <a:p>
            <a:pPr marL="822960" indent="-457200" eaLnBrk="1" hangingPunct="1"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600" dirty="0"/>
              <a:t>Keep records on property and investments as long as you own them</a:t>
            </a:r>
          </a:p>
          <a:p>
            <a:pPr marL="822960" indent="-457200" eaLnBrk="1" hangingPunct="1"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600" dirty="0"/>
              <a:t>Keep documents related to the purchase and sale of real estate indefinitely</a:t>
            </a:r>
          </a:p>
          <a:p>
            <a:pPr marL="822960" indent="-457200" eaLnBrk="1" hangingPunct="1"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600" dirty="0"/>
              <a:t>Keep copies of tax returns and supporting data for seven years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A0A6921A-0CE8-4226-8001-FE625132BE33}" type="slidenum">
              <a:rPr lang="en-US" altLang="en-US" sz="1400"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Personal Financial Statements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68552" y="1588008"/>
            <a:ext cx="7434072" cy="4888992"/>
          </a:xfrm>
        </p:spPr>
        <p:txBody>
          <a:bodyPr lIns="90488" tIns="44450" rIns="90488" bIns="44450">
            <a:normAutofit lnSpcReduction="10000"/>
          </a:bodyPr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i="1" dirty="0">
                <a:solidFill>
                  <a:srgbClr val="F27D1C"/>
                </a:solidFill>
              </a:rPr>
              <a:t>LO3-2: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dirty="0">
                <a:solidFill>
                  <a:srgbClr val="F27D1C"/>
                </a:solidFill>
              </a:rPr>
              <a:t>Develop a personal balance sheet and cash flow statement. </a:t>
            </a:r>
          </a:p>
          <a:p>
            <a:pPr marL="533400" indent="-533400" eaLnBrk="1" hangingPunct="1">
              <a:lnSpc>
                <a:spcPct val="80000"/>
              </a:lnSpc>
              <a:buSzPct val="90000"/>
              <a:buFontTx/>
              <a:buNone/>
              <a:defRPr/>
            </a:pPr>
            <a:endParaRPr lang="en-US" sz="1200" b="1" dirty="0"/>
          </a:p>
          <a:p>
            <a:pPr marL="36576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•"/>
              <a:defRPr/>
            </a:pPr>
            <a:r>
              <a:rPr lang="en-US" sz="2600" dirty="0"/>
              <a:t>MAIN PURPOSES OF PERSONAL FINANCIAL STATEMENTS</a:t>
            </a:r>
          </a:p>
          <a:p>
            <a:pPr marL="73152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–"/>
              <a:defRPr/>
            </a:pPr>
            <a:r>
              <a:rPr lang="en-US" sz="2600" dirty="0"/>
              <a:t>Report your current financial position in relation to the value of the items you own and the amounts you owe</a:t>
            </a:r>
          </a:p>
          <a:p>
            <a:pPr marL="73152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–"/>
              <a:defRPr/>
            </a:pPr>
            <a:r>
              <a:rPr lang="en-US" sz="2600" dirty="0"/>
              <a:t>Measure your progress toward financial goals</a:t>
            </a:r>
          </a:p>
          <a:p>
            <a:pPr marL="73152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–"/>
              <a:defRPr/>
            </a:pPr>
            <a:r>
              <a:rPr lang="en-US" sz="2600" dirty="0"/>
              <a:t>Maintain information on your financial activities</a:t>
            </a:r>
          </a:p>
          <a:p>
            <a:pPr marL="73152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–"/>
              <a:defRPr/>
            </a:pPr>
            <a:r>
              <a:rPr lang="en-US" sz="2600" dirty="0"/>
              <a:t>Provide data you can use when preparing tax forms or applying for credit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183B772D-B1CE-4A6F-B394-FB94FD3C48ED}" type="slidenum">
              <a:rPr lang="en-US" altLang="en-US" sz="1400"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Personal Balance Sheet: </a:t>
            </a:r>
            <a:br>
              <a:rPr lang="en-US" altLang="en-US" dirty="0"/>
            </a:br>
            <a:r>
              <a:rPr lang="en-US" altLang="en-US" dirty="0"/>
              <a:t>Step 1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68552" y="1588008"/>
            <a:ext cx="7453186" cy="4888992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SzPct val="90000"/>
              <a:buFont typeface="Arial" pitchFamily="34" charset="0"/>
              <a:buChar char="•"/>
              <a:defRPr/>
            </a:pPr>
            <a:r>
              <a:rPr lang="en-US" sz="2400" dirty="0"/>
              <a:t>PERSONAL BALANCE SHEET: WHERE ARE YOU NOW?</a:t>
            </a:r>
          </a:p>
          <a:p>
            <a:pPr eaLnBrk="1" hangingPunct="1">
              <a:buSzPct val="90000"/>
              <a:buFont typeface="Arial" pitchFamily="34" charset="0"/>
              <a:buChar char="•"/>
              <a:defRPr/>
            </a:pPr>
            <a:endParaRPr lang="en-US" sz="1000" dirty="0"/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also called the </a:t>
            </a:r>
            <a:r>
              <a:rPr lang="en-US" sz="2400" i="1" dirty="0"/>
              <a:t>Net Worth Statement </a:t>
            </a:r>
            <a:r>
              <a:rPr lang="en-US" sz="2400" dirty="0"/>
              <a:t>or</a:t>
            </a:r>
            <a:r>
              <a:rPr lang="en-US" sz="2400" i="1" dirty="0"/>
              <a:t> Statement of Financial Position</a:t>
            </a:r>
          </a:p>
          <a:p>
            <a:pPr eaLnBrk="1" hangingPunct="1">
              <a:buSzPct val="90000"/>
              <a:defRPr/>
            </a:pPr>
            <a:endParaRPr lang="en-US" sz="500" b="1" dirty="0"/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Preparation requires using three steps</a:t>
            </a:r>
          </a:p>
          <a:p>
            <a:pPr eaLnBrk="1" hangingPunct="1">
              <a:buSzPct val="90000"/>
              <a:defRPr/>
            </a:pPr>
            <a:endParaRPr lang="en-US" sz="500" dirty="0"/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b="1" dirty="0"/>
              <a:t>STEP 1: LIST ITEMS OF VALUE</a:t>
            </a:r>
          </a:p>
          <a:p>
            <a:pPr eaLnBrk="1" hangingPunct="1">
              <a:buSzPct val="90000"/>
              <a:defRPr/>
            </a:pPr>
            <a:endParaRPr lang="en-US" sz="500" dirty="0"/>
          </a:p>
          <a:p>
            <a:pPr marL="1097280" indent="-365760" eaLnBrk="1" hangingPunct="1">
              <a:spcBef>
                <a:spcPts val="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b="1" dirty="0"/>
              <a:t>Assets</a:t>
            </a:r>
            <a:r>
              <a:rPr lang="en-US" sz="2400" dirty="0"/>
              <a:t> — what you own</a:t>
            </a:r>
          </a:p>
          <a:p>
            <a:pPr marL="1463040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Liquid assets</a:t>
            </a:r>
          </a:p>
          <a:p>
            <a:pPr marL="1463040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Real estate</a:t>
            </a:r>
          </a:p>
          <a:p>
            <a:pPr marL="1463040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Personal possessions</a:t>
            </a:r>
          </a:p>
          <a:p>
            <a:pPr marL="1463040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Investment assets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F01BCB9E-EE61-449A-9A8C-8C5619BA8564}" type="slidenum">
              <a:rPr lang="en-US" altLang="en-US" sz="1400"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Personal Balance Sheet:</a:t>
            </a:r>
            <a:br>
              <a:rPr lang="en-US" altLang="en-US" dirty="0"/>
            </a:br>
            <a:r>
              <a:rPr lang="en-US" altLang="en-US" dirty="0"/>
              <a:t>Step 2 and 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760" indent="-365760" eaLnBrk="1" hangingPunct="1">
              <a:buFont typeface="Arial" pitchFamily="34" charset="0"/>
              <a:buChar char="–"/>
              <a:defRPr/>
            </a:pPr>
            <a:r>
              <a:rPr lang="en-US" sz="2400" b="1" dirty="0"/>
              <a:t>STEP 2: DETERMINE AMOUNTS </a:t>
            </a:r>
            <a:r>
              <a:rPr lang="en-US" sz="2600" b="1" dirty="0"/>
              <a:t>OWED</a:t>
            </a:r>
          </a:p>
          <a:p>
            <a:pPr marL="731520" indent="-365760" eaLnBrk="1" hangingPunct="1">
              <a:buSzPct val="80000"/>
              <a:buFont typeface="Arial" pitchFamily="34" charset="0"/>
              <a:buChar char="•"/>
              <a:defRPr/>
            </a:pPr>
            <a:r>
              <a:rPr lang="en-US" sz="2400" b="1" dirty="0"/>
              <a:t>Liabilities</a:t>
            </a:r>
            <a:r>
              <a:rPr lang="en-US" sz="2400" dirty="0"/>
              <a:t> — what you owe</a:t>
            </a:r>
          </a:p>
          <a:p>
            <a:pPr marL="1097280" lvl="1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Current liabilities (less than 1 year) </a:t>
            </a:r>
          </a:p>
          <a:p>
            <a:pPr marL="1097280" lvl="1" indent="-365760"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Long-term liabilities</a:t>
            </a:r>
          </a:p>
          <a:p>
            <a:pPr lvl="1" eaLnBrk="1" hangingPunct="1">
              <a:spcBef>
                <a:spcPts val="2400"/>
              </a:spcBef>
              <a:buSzPct val="80000"/>
              <a:defRPr/>
            </a:pPr>
            <a:endParaRPr lang="en-US" sz="1000" dirty="0"/>
          </a:p>
          <a:p>
            <a:pPr eaLnBrk="1" hangingPunct="1">
              <a:buSzPct val="80000"/>
              <a:buFont typeface="Arial" pitchFamily="34" charset="0"/>
              <a:buChar char="–"/>
              <a:defRPr/>
            </a:pPr>
            <a:r>
              <a:rPr lang="en-US" sz="2400" b="1" dirty="0"/>
              <a:t>STEP 3: COMPUTE NET WORTH</a:t>
            </a:r>
          </a:p>
          <a:p>
            <a:pPr marL="731520" indent="-365760" eaLnBrk="1" hangingPunct="1">
              <a:buSzPct val="90000"/>
              <a:buFont typeface="Arial" pitchFamily="34" charset="0"/>
              <a:buChar char="•"/>
              <a:defRPr/>
            </a:pPr>
            <a:r>
              <a:rPr lang="en-US" sz="2400" dirty="0"/>
              <a:t>Net Worth = Assets - Liabilities</a:t>
            </a:r>
          </a:p>
          <a:p>
            <a:pPr marL="731520" indent="-365760" eaLnBrk="1" hangingPunct="1">
              <a:buSzPct val="90000"/>
              <a:buFont typeface="Arial" pitchFamily="34" charset="0"/>
              <a:buChar char="•"/>
              <a:defRPr/>
            </a:pPr>
            <a:r>
              <a:rPr lang="en-US" sz="2400" dirty="0"/>
              <a:t>Assets = Liabilities + Net Worth</a:t>
            </a:r>
          </a:p>
          <a:p>
            <a:pPr marL="731520" indent="-365760" eaLnBrk="1" hangingPunct="1">
              <a:buSzPct val="90000"/>
              <a:buFont typeface="Arial" pitchFamily="34" charset="0"/>
              <a:buChar char="•"/>
              <a:defRPr/>
            </a:pPr>
            <a:r>
              <a:rPr lang="en-US" sz="2400" b="1" dirty="0"/>
              <a:t>Insolvency</a:t>
            </a:r>
            <a:r>
              <a:rPr lang="en-US" sz="2400" dirty="0"/>
              <a:t> is the inability to pay debts when they are due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8D5C4D79-6A90-41DB-8DF4-DBD69B61AFB1}" type="slidenum">
              <a:rPr lang="en-US" altLang="en-US" sz="1400">
                <a:cs typeface="Arial" panose="020B0604020202020204" pitchFamily="34" charset="0"/>
              </a:rPr>
              <a:pPr eaLnBrk="1" hangingPunct="1"/>
              <a:t>13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 Worth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Net Worth is an indication of your current financial position on a given date</a:t>
            </a:r>
          </a:p>
          <a:p>
            <a:pPr eaLnBrk="1" hangingPunct="1">
              <a:buFontTx/>
              <a:buNone/>
              <a:defRPr/>
            </a:pPr>
            <a:endParaRPr lang="en-US" sz="1000" dirty="0"/>
          </a:p>
          <a:p>
            <a:pPr eaLnBrk="1" hangingPunct="1">
              <a:buFontTx/>
              <a:buNone/>
              <a:defRPr/>
            </a:pPr>
            <a:endParaRPr lang="en-US" sz="2800" b="1" dirty="0"/>
          </a:p>
          <a:p>
            <a:pPr eaLnBrk="1" hangingPunct="1">
              <a:buFontTx/>
              <a:buNone/>
              <a:defRPr/>
            </a:pPr>
            <a:endParaRPr lang="en-US" sz="2800" b="1" dirty="0"/>
          </a:p>
          <a:p>
            <a:pPr eaLnBrk="1" hangingPunct="1">
              <a:buSzPct val="60000"/>
              <a:buFont typeface="Wingdings" pitchFamily="2" charset="2"/>
              <a:buChar char="q"/>
              <a:defRPr/>
            </a:pPr>
            <a:r>
              <a:rPr lang="en-US" sz="2400" dirty="0"/>
              <a:t>Ways to increase Net Worth</a:t>
            </a:r>
          </a:p>
          <a:p>
            <a:pPr marL="731520" indent="-365760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Increasing your savings</a:t>
            </a:r>
          </a:p>
          <a:p>
            <a:pPr marL="731520" indent="-365760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Reducing spending</a:t>
            </a:r>
          </a:p>
          <a:p>
            <a:pPr marL="731520" indent="-365760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Increasing the value of investments and other possessions</a:t>
            </a:r>
          </a:p>
          <a:p>
            <a:pPr marL="731520" indent="-365760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Reducing the amounts you owe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17" y="2515648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DE1DB4DB-93E9-4F6F-BB2E-69FEECBADEAA}" type="slidenum">
              <a:rPr lang="en-US" altLang="en-US" sz="1400">
                <a:cs typeface="Arial" panose="020B0604020202020204" pitchFamily="34" charset="0"/>
              </a:rPr>
              <a:pPr eaLnBrk="1" hangingPunct="1"/>
              <a:t>14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 Worth Calculation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Example</a:t>
            </a:r>
          </a:p>
          <a:p>
            <a:pPr>
              <a:buFontTx/>
              <a:buNone/>
            </a:pPr>
            <a:r>
              <a:rPr lang="en-US" altLang="en-US" sz="2600" dirty="0"/>
              <a:t>	If a household has $193,000 of assets and liabilities of $88,000, then the net worth would be $105,000.</a:t>
            </a:r>
          </a:p>
          <a:p>
            <a:pPr>
              <a:buFontTx/>
              <a:buNone/>
            </a:pPr>
            <a:r>
              <a:rPr lang="en-US" altLang="en-US" sz="2600" dirty="0"/>
              <a:t>	</a:t>
            </a:r>
          </a:p>
          <a:p>
            <a:pPr>
              <a:buFontTx/>
              <a:buNone/>
            </a:pPr>
            <a:r>
              <a:rPr lang="en-US" altLang="en-US" sz="2600" dirty="0"/>
              <a:t>		Assets - Liabilities	= Net Worth</a:t>
            </a:r>
          </a:p>
          <a:p>
            <a:pPr>
              <a:buFontTx/>
              <a:buNone/>
            </a:pPr>
            <a:r>
              <a:rPr lang="en-US" altLang="en-US" sz="2600" dirty="0"/>
              <a:t>		$193,000 - $88,000 = $105,000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81200" cy="23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3-</a:t>
            </a:r>
            <a:fld id="{34D762DC-F5A0-4FEC-98A4-39A8E624BF30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The Cash Flow Statement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0" indent="-365760" eaLnBrk="1" hangingPunct="1">
              <a:buSzPct val="90000"/>
              <a:buFont typeface="Arial" pitchFamily="34" charset="0"/>
              <a:buChar char="•"/>
              <a:defRPr/>
            </a:pPr>
            <a:r>
              <a:rPr lang="en-US" sz="2600" dirty="0"/>
              <a:t>WHERE DID YOUR MONEY GO?</a:t>
            </a:r>
            <a:endParaRPr lang="en-US" sz="1000" b="1" dirty="0"/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b="1" dirty="0"/>
              <a:t>Cash Flow</a:t>
            </a:r>
            <a:r>
              <a:rPr lang="en-US" sz="2400" dirty="0"/>
              <a:t> is the actual inflow and outflow of cash for a given time period</a:t>
            </a:r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Also called a Personal Income and Expenditure Statement</a:t>
            </a:r>
          </a:p>
          <a:p>
            <a:pPr marL="731520" indent="-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Process for preparing a cash flow statement: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01" y="4343400"/>
            <a:ext cx="6705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A5761B28-49ED-4CEC-8AE5-1769172E5F49}" type="slidenum">
              <a:rPr lang="en-US" altLang="en-US" sz="1400"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Cash Flow Statement:</a:t>
            </a:r>
            <a:br>
              <a:rPr lang="en-US" altLang="en-US" dirty="0"/>
            </a:br>
            <a:r>
              <a:rPr lang="en-US" altLang="en-US" dirty="0"/>
              <a:t>Step 1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Preparation requires using three steps</a:t>
            </a:r>
          </a:p>
          <a:p>
            <a:pPr eaLnBrk="1" hangingPunct="1">
              <a:lnSpc>
                <a:spcPct val="80000"/>
              </a:lnSpc>
              <a:buSzPct val="90000"/>
              <a:buFontTx/>
              <a:buNone/>
              <a:defRPr/>
            </a:pPr>
            <a:endParaRPr lang="en-US" sz="600" dirty="0"/>
          </a:p>
          <a:p>
            <a:pPr eaLnBrk="1" hangingPunct="1">
              <a:lnSpc>
                <a:spcPct val="80000"/>
              </a:lnSpc>
              <a:buSzPct val="90000"/>
              <a:buFontTx/>
              <a:buNone/>
              <a:defRPr/>
            </a:pPr>
            <a:endParaRPr lang="en-US" sz="600" b="1" dirty="0"/>
          </a:p>
          <a:p>
            <a:pPr marL="365760" indent="-365760" eaLnBrk="1" hangingPunct="1">
              <a:lnSpc>
                <a:spcPct val="80000"/>
              </a:lnSpc>
              <a:buSzPct val="90000"/>
              <a:buFont typeface="Arial" pitchFamily="34" charset="0"/>
              <a:buChar char="–"/>
              <a:defRPr/>
            </a:pPr>
            <a:r>
              <a:rPr lang="en-US" sz="2400" b="1" dirty="0"/>
              <a:t>STEP 1: RECORD INCOME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Wages, salaries, and commissions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Self-employment business income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Savings and investment income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Gifts, grants, and scholarships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Government payments, such as Social Security, public assistance, and unemployment benefits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Amounts received from pension and retirement programs</a:t>
            </a:r>
          </a:p>
          <a:p>
            <a:pPr marL="731520" lvl="1" indent="-365760" eaLnBrk="1" hangingPunct="1">
              <a:lnSpc>
                <a:spcPct val="8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Alimony and child support payments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7997217D-F6BE-4A29-95E9-56AD4D9D5655}" type="slidenum">
              <a:rPr lang="en-US" altLang="en-US" sz="1400"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Cash Flow Statement:</a:t>
            </a:r>
            <a:br>
              <a:rPr lang="en-US" altLang="en-US" dirty="0"/>
            </a:br>
            <a:r>
              <a:rPr lang="en-US" altLang="en-US" dirty="0"/>
              <a:t>Step 2 and 3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400" b="1" dirty="0"/>
              <a:t>STEP 2: RECORD CASH OUTFLOWS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600" dirty="0"/>
              <a:t>Fixed expenses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600" dirty="0"/>
              <a:t>Variable expenses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5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400" b="1" dirty="0"/>
              <a:t>STEP 3: DETERMINE NET CASH FLOW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600" dirty="0"/>
              <a:t>The difference between income and outflows can either be positive (</a:t>
            </a:r>
            <a:r>
              <a:rPr lang="en-US" altLang="en-US" sz="2600" i="1" dirty="0"/>
              <a:t>surplus</a:t>
            </a:r>
            <a:r>
              <a:rPr lang="en-US" altLang="en-US" sz="2600" dirty="0"/>
              <a:t>) or negative (</a:t>
            </a:r>
            <a:r>
              <a:rPr lang="en-US" altLang="en-US" sz="2600" i="1" dirty="0"/>
              <a:t>deficit</a:t>
            </a:r>
            <a:r>
              <a:rPr lang="en-US" altLang="en-US" sz="2600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600" dirty="0"/>
              <a:t>Cash flow statement provides the foundation for preparing and implementing a spending, saving, and investment plan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42C3158A-8262-4280-9D5C-696C6848DBF8}" type="slidenum">
              <a:rPr lang="en-US" altLang="en-US" sz="1400"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Budgeting for</a:t>
            </a:r>
            <a:br>
              <a:rPr lang="en-US" altLang="en-US" dirty="0"/>
            </a:br>
            <a:r>
              <a:rPr lang="en-US" altLang="en-US" dirty="0"/>
              <a:t>Skilled Money Management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68552" y="1588008"/>
            <a:ext cx="7546848" cy="452596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i="1" dirty="0">
                <a:solidFill>
                  <a:srgbClr val="F27D1C"/>
                </a:solidFill>
              </a:rPr>
              <a:t>LO3-3: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dirty="0">
                <a:solidFill>
                  <a:srgbClr val="F27D1C"/>
                </a:solidFill>
              </a:rPr>
              <a:t>Create and implement a budget. 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en-US" sz="1000" dirty="0">
              <a:solidFill>
                <a:srgbClr val="FF00FF"/>
              </a:solidFill>
            </a:endParaRPr>
          </a:p>
          <a:p>
            <a:pPr marL="347472" indent="-347472" eaLnBrk="1" hangingPunct="1">
              <a:defRPr/>
            </a:pPr>
            <a:r>
              <a:rPr lang="en-US" altLang="en-US" sz="2600" dirty="0"/>
              <a:t>A </a:t>
            </a:r>
            <a:r>
              <a:rPr lang="en-US" altLang="en-US" sz="2600" b="1" dirty="0"/>
              <a:t>budget</a:t>
            </a:r>
            <a:r>
              <a:rPr lang="en-US" altLang="en-US" sz="2600" dirty="0"/>
              <a:t> is a </a:t>
            </a:r>
            <a:r>
              <a:rPr lang="en-US" altLang="en-US" sz="2600" i="1" dirty="0"/>
              <a:t>spending plan</a:t>
            </a:r>
          </a:p>
          <a:p>
            <a:pPr marL="347472" indent="-347472" eaLnBrk="1" hangingPunct="1">
              <a:defRPr/>
            </a:pPr>
            <a:r>
              <a:rPr lang="en-US" altLang="en-US" sz="2600" dirty="0"/>
              <a:t>The main purposes of a budget are to help you:</a:t>
            </a:r>
          </a:p>
          <a:p>
            <a:pPr marL="990600" lvl="1" indent="-533400" eaLnBrk="1" hangingPunct="1">
              <a:defRPr/>
            </a:pPr>
            <a:r>
              <a:rPr lang="en-US" altLang="en-US" sz="2600" dirty="0"/>
              <a:t>Live within your income</a:t>
            </a:r>
          </a:p>
          <a:p>
            <a:pPr marL="990600" lvl="1" indent="-533400" eaLnBrk="1" hangingPunct="1">
              <a:defRPr/>
            </a:pPr>
            <a:r>
              <a:rPr lang="en-US" altLang="en-US" sz="2600" dirty="0"/>
              <a:t>Spend your money wisely</a:t>
            </a:r>
          </a:p>
          <a:p>
            <a:pPr marL="990600" lvl="1" indent="-533400" eaLnBrk="1" hangingPunct="1">
              <a:defRPr/>
            </a:pPr>
            <a:r>
              <a:rPr lang="en-US" altLang="en-US" sz="2600" dirty="0"/>
              <a:t>Reach your financial goals</a:t>
            </a:r>
          </a:p>
          <a:p>
            <a:pPr marL="990600" lvl="1" indent="-533400" eaLnBrk="1" hangingPunct="1">
              <a:defRPr/>
            </a:pPr>
            <a:r>
              <a:rPr lang="en-US" altLang="en-US" sz="2600" dirty="0"/>
              <a:t>Prepare for financial emergencies</a:t>
            </a:r>
          </a:p>
          <a:p>
            <a:pPr marL="990600" lvl="1" indent="-533400" eaLnBrk="1" hangingPunct="1">
              <a:defRPr/>
            </a:pPr>
            <a:r>
              <a:rPr lang="en-US" altLang="en-US" sz="2600" dirty="0"/>
              <a:t>Develop wise financial management habits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A8E9C725-060A-4754-9FCF-8CC268FB9C86}" type="slidenum">
              <a:rPr lang="en-US" altLang="en-US" sz="1400"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Chapter 3</a:t>
            </a:r>
            <a:br>
              <a:rPr lang="en-US" altLang="en-US" sz="3800" dirty="0"/>
            </a:br>
            <a:r>
              <a:rPr lang="en-US" altLang="en-US" sz="3800" dirty="0"/>
              <a:t>Learning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696200" cy="3962400"/>
          </a:xfrm>
        </p:spPr>
        <p:txBody>
          <a:bodyPr/>
          <a:lstStyle/>
          <a:p>
            <a:pPr marL="609600" indent="-731520" eaLnBrk="1" hangingPunct="1">
              <a:buFontTx/>
              <a:buNone/>
              <a:defRPr/>
            </a:pPr>
            <a:r>
              <a:rPr lang="en-US" sz="2600" dirty="0"/>
              <a:t>LO3-1  Recognize relationships among financial 	 	  documents and money management 	 	  activities.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600" dirty="0"/>
              <a:t>LO3-2  Develop a personal balance sheet and 	 	  cash flow statement.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600" dirty="0"/>
              <a:t>LO3-3  Create and implement a budget.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600" dirty="0"/>
              <a:t>LO3-4  Relate money management and savings 	  	  activities to achieving financial goals.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299E1D7B-75DC-4CEF-AFF3-BDE20F5A5769}" type="slidenum">
              <a:rPr lang="en-US" altLang="en-US" sz="1400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608" y="0"/>
            <a:ext cx="8074152" cy="12176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Creating and Implementing a Budget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3AEC9760-4D2A-4AF0-BA54-B5225BFDBB23}" type="slidenum">
              <a:rPr lang="en-US" altLang="en-US" sz="1400"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03" y="1217613"/>
            <a:ext cx="4027985" cy="54659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Budgeting Process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250" indent="-365125">
              <a:buFont typeface="Arial" panose="020B0604020202020204" pitchFamily="34" charset="0"/>
              <a:buChar char="–"/>
            </a:pPr>
            <a:r>
              <a:rPr lang="en-US" altLang="en-US" sz="2400" dirty="0"/>
              <a:t>Step 1: Set Financial Goals</a:t>
            </a:r>
          </a:p>
          <a:p>
            <a:pPr marL="730250" indent="-365125">
              <a:buFont typeface="Arial" panose="020B0604020202020204" pitchFamily="34" charset="0"/>
              <a:buChar char="–"/>
            </a:pPr>
            <a:r>
              <a:rPr lang="en-US" altLang="en-US" sz="2400" dirty="0"/>
              <a:t>Step 2: Estimate Income</a:t>
            </a:r>
          </a:p>
          <a:p>
            <a:pPr marL="730250" indent="-365125">
              <a:buFont typeface="Arial" panose="020B0604020202020204" pitchFamily="34" charset="0"/>
              <a:buChar char="–"/>
            </a:pPr>
            <a:r>
              <a:rPr lang="en-US" altLang="en-US" sz="2400" dirty="0"/>
              <a:t>Step 3: Budget An Emergency Fund and Savings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Step 4: Budget Fixed Expenses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Step 5: Budget Variable Expenses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Step 6: Record Spending Amounts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Step 7: Review Spending and Saving Patterns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Review Your Financial Progress</a:t>
            </a:r>
          </a:p>
          <a:p>
            <a:pPr marL="730250" indent="-365125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Revise Your Goals and Budget Allocations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0574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3-</a:t>
            </a:r>
            <a:fld id="{32B49807-BA75-4AB1-B7C9-25E9FCD8FCBB}" type="slidenum">
              <a:rPr lang="en-US" altLang="en-US"/>
              <a:pPr eaLnBrk="1" hangingPunct="1"/>
              <a:t>21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Characteristics of Successful Budgeting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6075" indent="-346075" eaLnBrk="1" hangingPunct="1"/>
            <a:r>
              <a:rPr lang="en-US" altLang="en-US" sz="2400" dirty="0"/>
              <a:t>A budget will work only if you follow it</a:t>
            </a:r>
          </a:p>
          <a:p>
            <a:pPr marL="346075" indent="-346075" eaLnBrk="1" hangingPunct="1"/>
            <a:r>
              <a:rPr lang="en-US" altLang="en-US" sz="2400" dirty="0"/>
              <a:t>Experts advise that a successful budget should be:</a:t>
            </a:r>
          </a:p>
          <a:p>
            <a:pPr marL="990600" lvl="1" indent="-533400" eaLnBrk="1" hangingPunct="1"/>
            <a:r>
              <a:rPr lang="en-US" altLang="en-US" sz="2400" dirty="0"/>
              <a:t>Well planned</a:t>
            </a:r>
          </a:p>
          <a:p>
            <a:pPr marL="990600" lvl="1" indent="-533400" eaLnBrk="1" hangingPunct="1"/>
            <a:r>
              <a:rPr lang="en-US" altLang="en-US" sz="2400" dirty="0"/>
              <a:t>Realistic</a:t>
            </a:r>
          </a:p>
          <a:p>
            <a:pPr marL="990600" lvl="1" indent="-533400" eaLnBrk="1" hangingPunct="1"/>
            <a:r>
              <a:rPr lang="en-US" altLang="en-US" sz="2400" dirty="0"/>
              <a:t>Flexible </a:t>
            </a:r>
          </a:p>
          <a:p>
            <a:pPr marL="990600" lvl="1" indent="-533400" eaLnBrk="1" hangingPunct="1"/>
            <a:r>
              <a:rPr lang="en-US" altLang="en-US" sz="2400" dirty="0"/>
              <a:t>Clearly communicated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46CAB5FD-C6A5-43E1-9667-D7EAD2199ECB}" type="slidenum">
              <a:rPr lang="en-US" altLang="en-US" sz="1400"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Budgeting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Which one works for you?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Mental budget: exists only in your head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Physical budget: use envelopes for your expenses such as food, rent, etc.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Written budget: detailed plan for spending in a spreadsheet or notebook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Computerized budgeting system: use Excel or software such as </a:t>
            </a:r>
            <a:r>
              <a:rPr lang="en-US" sz="2400" i="1" dirty="0"/>
              <a:t>Quicken</a:t>
            </a:r>
            <a:r>
              <a:rPr lang="en-US" sz="2400" dirty="0"/>
              <a:t> 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Online budget: use bank or financial institution website</a:t>
            </a:r>
          </a:p>
          <a:p>
            <a:pPr marL="731520" indent="-365760" eaLnBrk="1" hangingPunct="1">
              <a:buFont typeface="Arial" pitchFamily="34" charset="0"/>
              <a:buChar char="–"/>
              <a:defRPr/>
            </a:pPr>
            <a:r>
              <a:rPr lang="en-US" sz="2400" dirty="0"/>
              <a:t>Budgeting app: use cell phone or tablet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B8FD4E50-9CC2-4BCD-8D1D-A64220ECBBE9}" type="slidenum">
              <a:rPr lang="en-US" altLang="en-US" sz="1400"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Money Management and Achieving Financial Goals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68552" y="1588008"/>
            <a:ext cx="7434072" cy="4888992"/>
          </a:xfrm>
        </p:spPr>
        <p:txBody>
          <a:bodyPr lIns="90488" tIns="44450" rIns="90488" bIns="44450">
            <a:noAutofit/>
          </a:bodyPr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i="1" dirty="0">
                <a:solidFill>
                  <a:srgbClr val="F27D1C"/>
                </a:solidFill>
              </a:rPr>
              <a:t>LO3-4: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dirty="0">
                <a:solidFill>
                  <a:srgbClr val="F27D1C"/>
                </a:solidFill>
              </a:rPr>
              <a:t>Relate money management and savings activities to achieving financial goals.</a:t>
            </a:r>
          </a:p>
          <a:p>
            <a:pPr marL="533400" indent="-533400" eaLnBrk="1" hangingPunct="1">
              <a:lnSpc>
                <a:spcPct val="90000"/>
              </a:lnSpc>
              <a:buSzPct val="90000"/>
              <a:buFontTx/>
              <a:buNone/>
              <a:defRPr/>
            </a:pPr>
            <a:endParaRPr lang="en-US" sz="500" dirty="0"/>
          </a:p>
          <a:p>
            <a:pPr marL="365760" indent="-365760" eaLnBrk="1" hangingPunct="1">
              <a:lnSpc>
                <a:spcPct val="90000"/>
              </a:lnSpc>
              <a:buSzPct val="90000"/>
              <a:buFont typeface="Arial" pitchFamily="34" charset="0"/>
              <a:buChar char="•"/>
              <a:defRPr/>
            </a:pPr>
            <a:r>
              <a:rPr lang="en-US" sz="2200" dirty="0"/>
              <a:t>IDENTIFYING SAVING GOALS</a:t>
            </a:r>
          </a:p>
          <a:p>
            <a:pPr marL="731520" lvl="1" indent="-365760" eaLnBrk="1" hangingPunct="1">
              <a:lnSpc>
                <a:spcPct val="90000"/>
              </a:lnSpc>
              <a:defRPr/>
            </a:pPr>
            <a:r>
              <a:rPr lang="en-US" sz="2200" dirty="0"/>
              <a:t>To create an emergency fund for irregular and unexpected expenses</a:t>
            </a:r>
          </a:p>
          <a:p>
            <a:pPr marL="731520" lvl="1" indent="-365760" eaLnBrk="1" hangingPunct="1">
              <a:lnSpc>
                <a:spcPct val="90000"/>
              </a:lnSpc>
              <a:defRPr/>
            </a:pPr>
            <a:r>
              <a:rPr lang="en-US" sz="2200" dirty="0"/>
              <a:t>To pay for the replacement of expensive items, such as automobiles, or a down payment on a house</a:t>
            </a:r>
          </a:p>
          <a:p>
            <a:pPr marL="731520" lvl="1" indent="-365760" eaLnBrk="1" hangingPunct="1">
              <a:lnSpc>
                <a:spcPct val="90000"/>
              </a:lnSpc>
              <a:defRPr/>
            </a:pPr>
            <a:r>
              <a:rPr lang="en-US" sz="2200" dirty="0"/>
              <a:t>To buy expensive items like sports equipment or to pay for a vacation</a:t>
            </a:r>
          </a:p>
          <a:p>
            <a:pPr marL="731520" lvl="1" indent="-365760" eaLnBrk="1" hangingPunct="1">
              <a:lnSpc>
                <a:spcPct val="90000"/>
              </a:lnSpc>
              <a:defRPr/>
            </a:pPr>
            <a:r>
              <a:rPr lang="en-US" sz="2200" dirty="0"/>
              <a:t>To provide for long-term expenses such as retirement or the education of children</a:t>
            </a:r>
          </a:p>
          <a:p>
            <a:pPr marL="731520" lvl="1" indent="-365760" eaLnBrk="1" hangingPunct="1">
              <a:lnSpc>
                <a:spcPct val="90000"/>
              </a:lnSpc>
              <a:defRPr/>
            </a:pPr>
            <a:r>
              <a:rPr lang="en-US" sz="2200" dirty="0"/>
              <a:t>To earn income from the interest on savings for use in paying living expenses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62EAB70E-8418-4AA3-9525-D211B1A03684}" type="slidenum">
              <a:rPr lang="en-US" altLang="en-US" sz="1400"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Selecting a Saving Technique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760" indent="-365125" eaLnBrk="1" hangingPunct="1">
              <a:buFont typeface="Arial" panose="020B0604020202020204" pitchFamily="34" charset="0"/>
              <a:buChar char="–"/>
            </a:pPr>
            <a:r>
              <a:rPr lang="en-US" altLang="en-US" sz="2400" dirty="0"/>
              <a:t>Write a check each payday as a percentage of income and deposit into savings</a:t>
            </a:r>
          </a:p>
          <a:p>
            <a:pPr marL="365760" indent="-365125" eaLnBrk="1" hangingPunct="1">
              <a:buFont typeface="Arial" panose="020B0604020202020204" pitchFamily="34" charset="0"/>
              <a:buChar char="–"/>
            </a:pPr>
            <a:r>
              <a:rPr lang="en-US" altLang="en-US" sz="2400" dirty="0"/>
              <a:t>Use an automatic payment or a smartphone app to electronically transfer an amount into savings</a:t>
            </a:r>
          </a:p>
          <a:p>
            <a:pPr marL="365760" indent="-365125" eaLnBrk="1" hangingPunct="1">
              <a:buFont typeface="Arial" panose="020B0604020202020204" pitchFamily="34" charset="0"/>
              <a:buChar char="–"/>
            </a:pPr>
            <a:r>
              <a:rPr lang="en-US" altLang="en-US" sz="2400" dirty="0"/>
              <a:t>Use </a:t>
            </a:r>
            <a:r>
              <a:rPr lang="en-US" altLang="en-US" sz="2400" i="1" dirty="0"/>
              <a:t>Payroll deduction </a:t>
            </a:r>
            <a:r>
              <a:rPr lang="en-US" altLang="en-US" sz="2400" dirty="0"/>
              <a:t>to deduct from your salary and deposit into savings</a:t>
            </a:r>
          </a:p>
          <a:p>
            <a:pPr marL="365760" indent="-365125" eaLnBrk="1" hangingPunct="1">
              <a:buFont typeface="Arial" panose="020B0604020202020204" pitchFamily="34" charset="0"/>
              <a:buChar char="–"/>
            </a:pPr>
            <a:r>
              <a:rPr lang="en-US" altLang="en-US" sz="2400" dirty="0"/>
              <a:t>Save coins in a container or spend less on certain items; take a sandwich instead of buying lunch or limit impulse buying for snacks or coffee</a:t>
            </a: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3B3D71D4-EC10-4287-A807-7A61820331C1}" type="slidenum">
              <a:rPr lang="en-US" altLang="en-US" sz="1400"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Savings Amounts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To achieve financial objectives, convert savings goals into specific amounts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23534"/>
            <a:ext cx="2133600" cy="287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3-</a:t>
            </a:r>
            <a:fld id="{67C83F24-E18F-4F59-B371-1FC519CC3505}" type="slidenum">
              <a:rPr lang="en-US" altLang="en-US"/>
              <a:pPr eaLnBrk="1" hangingPunct="1"/>
              <a:t>26</a:t>
            </a:fld>
            <a:endParaRPr lang="en-US" altLang="en-US" dirty="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88" y="2449767"/>
            <a:ext cx="60198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Successful Money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68552" y="1588008"/>
            <a:ext cx="7546848" cy="452596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altLang="en-US" sz="2600" b="1" i="1" dirty="0">
                <a:solidFill>
                  <a:srgbClr val="F27D1C"/>
                </a:solidFill>
              </a:rPr>
              <a:t>LO3-1: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600" b="1" dirty="0">
                <a:solidFill>
                  <a:srgbClr val="F27D1C"/>
                </a:solidFill>
              </a:rPr>
              <a:t>Recognize relationships among financial documents and money management activities.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1000" b="1" dirty="0">
              <a:solidFill>
                <a:srgbClr val="F27D1C"/>
              </a:solidFill>
            </a:endParaRPr>
          </a:p>
          <a:p>
            <a:pPr marL="347472" indent="-347472" eaLnBrk="1" hangingPunct="1">
              <a:lnSpc>
                <a:spcPct val="90000"/>
              </a:lnSpc>
              <a:defRPr/>
            </a:pPr>
            <a:r>
              <a:rPr lang="en-US" sz="2600" dirty="0"/>
              <a:t>Daily spending and saving decisions are the main element of financial planning</a:t>
            </a:r>
          </a:p>
          <a:p>
            <a:pPr marL="347472" indent="-347472" eaLnBrk="1" hangingPunct="1">
              <a:lnSpc>
                <a:spcPct val="90000"/>
              </a:lnSpc>
              <a:defRPr/>
            </a:pPr>
            <a:r>
              <a:rPr lang="en-US" sz="2600" dirty="0"/>
              <a:t>Decisions must be coordinated with needs, goals, and personal situations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altLang="en-US" sz="1400" dirty="0"/>
          </a:p>
          <a:p>
            <a:pPr marL="347472" indent="-347472"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MONEY MANAGEMENT</a:t>
            </a:r>
            <a:r>
              <a:rPr lang="en-US" altLang="en-US" sz="2600" b="1" dirty="0"/>
              <a:t> </a:t>
            </a:r>
            <a:r>
              <a:rPr lang="en-US" altLang="en-US" sz="2600" dirty="0"/>
              <a:t>is the day-to-day financial activities necessary to manage current personal economic resources while working toward long-term financial security</a:t>
            </a: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7FA652F6-034E-4A69-BDE5-1257B3CEDF7C}" type="slidenum">
              <a:rPr lang="en-US" altLang="en-US" sz="1400"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Opportunity Cost and Money Management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Spending for current living expenses reduces the amount you can save and invest</a:t>
            </a:r>
          </a:p>
          <a:p>
            <a:pPr marL="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Saving and investing for the future reduces the amount you can spend now</a:t>
            </a:r>
          </a:p>
          <a:p>
            <a:pPr marL="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Buying on credit ties up future income</a:t>
            </a:r>
          </a:p>
          <a:p>
            <a:pPr marL="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Using savings for purchases results in lost interest earnings and depletes savings</a:t>
            </a:r>
          </a:p>
          <a:p>
            <a:pPr marL="365760" eaLnBrk="1" hangingPunct="1">
              <a:buSzPct val="90000"/>
              <a:buFont typeface="Arial" pitchFamily="34" charset="0"/>
              <a:buChar char="–"/>
              <a:defRPr/>
            </a:pPr>
            <a:r>
              <a:rPr lang="en-US" sz="2400" dirty="0"/>
              <a:t>Comparison shopping can save money but takes valuable time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5674F0DF-0844-4DCD-90DD-58C6411290AC}" type="slidenum">
              <a:rPr lang="en-US" altLang="en-US" sz="1400"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6" y="1987867"/>
            <a:ext cx="7696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0B33396C-865B-4562-BB6C-3F2E488B47B1}" type="slidenum">
              <a:rPr lang="en-US" altLang="en-US" sz="1400"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Components of Money Management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A Personal Financial Records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SzPct val="90000"/>
              <a:defRPr/>
            </a:pPr>
            <a:r>
              <a:rPr lang="en-US" sz="2400" b="1" dirty="0"/>
              <a:t>An Organized System of Financial Records provides a basis for:</a:t>
            </a:r>
          </a:p>
          <a:p>
            <a:pPr marL="1097280" lvl="1" indent="-365760" eaLnBrk="1" hangingPunct="1"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Handling daily business affairs, such as paying bills</a:t>
            </a:r>
          </a:p>
          <a:p>
            <a:pPr marL="1097280" lvl="1" indent="-365760" eaLnBrk="1" hangingPunct="1"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Planning and measuring financial progress</a:t>
            </a:r>
          </a:p>
          <a:p>
            <a:pPr marL="1097280" lvl="1" indent="-365760" eaLnBrk="1" hangingPunct="1"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Completing required tax reports</a:t>
            </a:r>
          </a:p>
          <a:p>
            <a:pPr marL="1097280" lvl="1" indent="-365760" eaLnBrk="1" hangingPunct="1"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Making effective investment decisions</a:t>
            </a:r>
          </a:p>
          <a:p>
            <a:pPr marL="1097280" lvl="1" indent="-365760" eaLnBrk="1" hangingPunct="1">
              <a:buSzPct val="9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Determining available resources for current and future spending</a:t>
            </a:r>
          </a:p>
          <a:p>
            <a:pPr marL="342900" lvl="1" indent="-342900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Home file, safe deposit box, computer, cloud storage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C1DBD46A-F413-4A33-BD21-8812DE39118B}" type="slidenum">
              <a:rPr lang="en-US" altLang="en-US" sz="1400"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Home Files, Home Computer</a:t>
            </a:r>
            <a:br>
              <a:rPr lang="en-US" altLang="en-US" dirty="0"/>
            </a:br>
            <a:r>
              <a:rPr lang="en-US" altLang="en-US" dirty="0"/>
              <a:t>or Online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365760" indent="-365125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Items in Your Home File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Personal and employment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Money management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Tax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Financial services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Credit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Consumer purchase and automobile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Housing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Insurance records</a:t>
            </a:r>
          </a:p>
          <a:p>
            <a:pPr marL="731520" lvl="1" indent="-365125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Investment records</a:t>
            </a:r>
          </a:p>
          <a:p>
            <a:pPr marL="731520" lvl="1" indent="-365760" eaLnBrk="1" hangingPunct="1">
              <a:lnSpc>
                <a:spcPct val="90000"/>
              </a:lnSpc>
              <a:buSzPct val="80000"/>
              <a:buFont typeface="Arial" panose="020B0604020202020204" pitchFamily="34" charset="0"/>
              <a:buChar char="–"/>
            </a:pPr>
            <a:r>
              <a:rPr lang="en-US" altLang="en-US" sz="2400" dirty="0"/>
              <a:t>Estate planning and retirement records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8D74729B-5ACC-45C7-B510-58746A38B72A}" type="slidenum">
              <a:rPr lang="en-US" altLang="en-US" sz="1400"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Safe Deposit Box or </a:t>
            </a:r>
            <a:br>
              <a:rPr lang="en-US" altLang="en-US" dirty="0"/>
            </a:br>
            <a:r>
              <a:rPr lang="en-US" altLang="en-US" dirty="0"/>
              <a:t>Fireproof Home Safe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Items in the safe deposit box</a:t>
            </a:r>
          </a:p>
          <a:p>
            <a:pPr marL="731520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Records that would be difficult to replace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Birth, marriage and death certificates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Citizenship and military papers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Adoption and custody papers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Serial numbers and photos of valuables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CDs and credit and banking account numbers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Mortgage papers and titles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List of insurance policies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Annual stock investment statements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Rare coins and stamps</a:t>
            </a:r>
          </a:p>
          <a:p>
            <a:pPr marL="731520" lvl="1" indent="-365760" eaLnBrk="1" hangingPunct="1">
              <a:lnSpc>
                <a:spcPct val="80000"/>
              </a:lnSpc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Copy of will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7C4C8774-AC28-400C-A607-F64B7A424F46}" type="slidenum">
              <a:rPr lang="en-US" altLang="en-US" sz="1400"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3800" dirty="0"/>
              <a:t>Personal Computer, Tablet, Phone</a:t>
            </a:r>
            <a:endParaRPr lang="en-US" altLang="en-US" sz="3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365760" indent="-365125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Records on your personal computer</a:t>
            </a:r>
            <a:endParaRPr lang="en-US" altLang="en-US" sz="2400" dirty="0"/>
          </a:p>
          <a:p>
            <a:pPr marL="823595" lvl="1" indent="-457200" eaLnBrk="1" hangingPunct="1">
              <a:buSzPct val="80000"/>
              <a:buFont typeface="Arial" panose="020B0604020202020204" pitchFamily="34" charset="0"/>
              <a:buChar char="–"/>
            </a:pPr>
            <a:r>
              <a:rPr lang="en-US" altLang="en-US" sz="2600" dirty="0"/>
              <a:t>Scanned copies of documents</a:t>
            </a:r>
          </a:p>
          <a:p>
            <a:pPr marL="823595" lvl="1" indent="-457200" eaLnBrk="1" hangingPunct="1">
              <a:buSzPct val="80000"/>
              <a:buFont typeface="Arial" panose="020B0604020202020204" pitchFamily="34" charset="0"/>
              <a:buChar char="–"/>
            </a:pPr>
            <a:r>
              <a:rPr lang="en-US" altLang="en-US" sz="2600" dirty="0"/>
              <a:t>Spreadsheet summaries of budgets and investment records</a:t>
            </a:r>
          </a:p>
          <a:p>
            <a:pPr marL="823595" lvl="1" indent="-457200" eaLnBrk="1" hangingPunct="1">
              <a:buSzPct val="80000"/>
              <a:buFont typeface="Arial" panose="020B0604020202020204" pitchFamily="34" charset="0"/>
              <a:buChar char="–"/>
            </a:pPr>
            <a:r>
              <a:rPr lang="en-US" altLang="en-US" sz="2600" dirty="0"/>
              <a:t>Digital versions of income tax returns, wills, and estate plan</a:t>
            </a:r>
          </a:p>
          <a:p>
            <a:pPr marL="823595" lvl="1" indent="-457200" eaLnBrk="1" hangingPunct="1">
              <a:buSzPct val="80000"/>
              <a:buFont typeface="Arial" panose="020B0604020202020204" pitchFamily="34" charset="0"/>
              <a:buChar char="–"/>
            </a:pPr>
            <a:r>
              <a:rPr lang="en-US" altLang="en-US" sz="2600" dirty="0"/>
              <a:t>Apps for banking activities, financial record keeping, and investment transactions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382000" y="6477000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panose="020B0604020202020204" pitchFamily="34" charset="0"/>
              </a:rPr>
              <a:t>3-</a:t>
            </a:r>
            <a:fld id="{826DFB57-74C3-4C03-8AD4-9014E5D7CF3A}" type="slidenum">
              <a:rPr lang="en-US" altLang="en-US" sz="1400"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templa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template</Template>
  <TotalTime>4177078536</TotalTime>
  <Pages>14</Pages>
  <Words>1192</Words>
  <Application>Microsoft Office PowerPoint</Application>
  <PresentationFormat>Letter Paper (8.5x11 in)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Bradley Hand ITC</vt:lpstr>
      <vt:lpstr>Georgia</vt:lpstr>
      <vt:lpstr>Times New Roman</vt:lpstr>
      <vt:lpstr>Wingdings</vt:lpstr>
      <vt:lpstr>Design template</vt:lpstr>
      <vt:lpstr>Chapter 03</vt:lpstr>
      <vt:lpstr>Chapter 3 Learning Objectives</vt:lpstr>
      <vt:lpstr>Successful Money Management</vt:lpstr>
      <vt:lpstr>Opportunity Cost and Money Management</vt:lpstr>
      <vt:lpstr>Components of Money Management</vt:lpstr>
      <vt:lpstr>A Personal Financial Records System</vt:lpstr>
      <vt:lpstr>Home Files, Home Computer or Online</vt:lpstr>
      <vt:lpstr>Safe Deposit Box or  Fireproof Home Safe</vt:lpstr>
      <vt:lpstr>Personal Computer, Tablet, Phone</vt:lpstr>
      <vt:lpstr>How Long Should Records Be Kept</vt:lpstr>
      <vt:lpstr>Personal Financial Statements</vt:lpstr>
      <vt:lpstr>Personal Balance Sheet:  Step 1</vt:lpstr>
      <vt:lpstr>Personal Balance Sheet: Step 2 and 3</vt:lpstr>
      <vt:lpstr>Net Worth</vt:lpstr>
      <vt:lpstr>Net Worth Calculation</vt:lpstr>
      <vt:lpstr>The Cash Flow Statement</vt:lpstr>
      <vt:lpstr>The Cash Flow Statement: Step 1</vt:lpstr>
      <vt:lpstr>The Cash Flow Statement: Step 2 and 3</vt:lpstr>
      <vt:lpstr>Budgeting for Skilled Money Management </vt:lpstr>
      <vt:lpstr>Creating and Implementing a Budget</vt:lpstr>
      <vt:lpstr>The Budgeting Process</vt:lpstr>
      <vt:lpstr>Characteristics of Successful Budgeting</vt:lpstr>
      <vt:lpstr>Types of Budgeting Systems</vt:lpstr>
      <vt:lpstr>Money Management and Achieving Financial Goals</vt:lpstr>
      <vt:lpstr>Selecting a Saving Technique</vt:lpstr>
      <vt:lpstr>Calculating Savings Amounts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Management Strategies</dc:title>
  <dc:creator>Family and Consumer Sciences</dc:creator>
  <cp:lastModifiedBy>mlarmon</cp:lastModifiedBy>
  <cp:revision>213</cp:revision>
  <cp:lastPrinted>1996-03-01T19:36:10Z</cp:lastPrinted>
  <dcterms:created xsi:type="dcterms:W3CDTF">1996-07-04T13:22:10Z</dcterms:created>
  <dcterms:modified xsi:type="dcterms:W3CDTF">2016-12-08T17:11:34Z</dcterms:modified>
</cp:coreProperties>
</file>